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70" r:id="rId6"/>
    <p:sldId id="271" r:id="rId7"/>
    <p:sldId id="272" r:id="rId8"/>
    <p:sldId id="273" r:id="rId9"/>
    <p:sldId id="274" r:id="rId10"/>
    <p:sldId id="279" r:id="rId11"/>
    <p:sldId id="283" r:id="rId12"/>
    <p:sldId id="280" r:id="rId13"/>
    <p:sldId id="281" r:id="rId14"/>
    <p:sldId id="282" r:id="rId15"/>
    <p:sldId id="275" r:id="rId16"/>
    <p:sldId id="284" r:id="rId17"/>
    <p:sldId id="276" r:id="rId18"/>
    <p:sldId id="278" r:id="rId19"/>
    <p:sldId id="277" r:id="rId20"/>
  </p:sldIdLst>
  <p:sldSz cx="9144000" cy="6858000" type="screen4x3"/>
  <p:notesSz cx="6797675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5" autoAdjust="0"/>
  </p:normalViewPr>
  <p:slideViewPr>
    <p:cSldViewPr snapToGrid="0" snapToObjects="1"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rnapp01v1\BRN-Kozos\KGA\EXPORTKOORD%20anyagbek&#233;r&#337;k\Orsz&#225;gprezent&#225;ci&#243;\2018%20ksh%20adat%20kereskedelmi%20forgalom%20excel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kern="1200" dirty="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rPr>
              <a:t>Külkereskedelmi</a:t>
            </a:r>
            <a:r>
              <a:rPr lang="hu-HU" baseline="0" dirty="0"/>
              <a:t> </a:t>
            </a:r>
            <a:r>
              <a:rPr lang="hu-HU" sz="3200" b="0" i="0" u="none" strike="noStrike" kern="1200" spc="0" baseline="0" dirty="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rPr>
              <a:t>termékforgalom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'3.5.6.'!$A$198</c:f>
              <c:strCache>
                <c:ptCount val="1"/>
                <c:pt idx="0">
                  <c:v>Import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'3.5.6.'!$B$198:$T$198</c:f>
              <c:numCache>
                <c:formatCode>#\ ##0.0</c:formatCode>
                <c:ptCount val="19"/>
                <c:pt idx="0">
                  <c:v>132748.5</c:v>
                </c:pt>
                <c:pt idx="1">
                  <c:v>125599.3</c:v>
                </c:pt>
                <c:pt idx="2">
                  <c:v>144260.29999999999</c:v>
                </c:pt>
                <c:pt idx="3">
                  <c:v>200972.2</c:v>
                </c:pt>
                <c:pt idx="4">
                  <c:v>196573.9</c:v>
                </c:pt>
                <c:pt idx="5">
                  <c:v>136840.29999999999</c:v>
                </c:pt>
                <c:pt idx="6">
                  <c:v>156709.29999999999</c:v>
                </c:pt>
                <c:pt idx="7">
                  <c:v>138968</c:v>
                </c:pt>
                <c:pt idx="8">
                  <c:v>163941.78914499999</c:v>
                </c:pt>
                <c:pt idx="9">
                  <c:v>127593.490561</c:v>
                </c:pt>
                <c:pt idx="10">
                  <c:v>136690.43502800001</c:v>
                </c:pt>
                <c:pt idx="11">
                  <c:v>153984.99030100001</c:v>
                </c:pt>
                <c:pt idx="12">
                  <c:v>141583.763791</c:v>
                </c:pt>
                <c:pt idx="13">
                  <c:v>138230.220268</c:v>
                </c:pt>
                <c:pt idx="14">
                  <c:v>156408.87805700002</c:v>
                </c:pt>
                <c:pt idx="15">
                  <c:v>182584.124247</c:v>
                </c:pt>
                <c:pt idx="16">
                  <c:v>182053.981531</c:v>
                </c:pt>
                <c:pt idx="17">
                  <c:v>197875.369079</c:v>
                </c:pt>
                <c:pt idx="18">
                  <c:v>191934.313394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D0-4A50-8F61-5628F85A9026}"/>
            </c:ext>
          </c:extLst>
        </c:ser>
        <c:ser>
          <c:idx val="1"/>
          <c:order val="1"/>
          <c:tx>
            <c:strRef>
              <c:f>'3.5.6.'!$A$439</c:f>
              <c:strCache>
                <c:ptCount val="1"/>
                <c:pt idx="0">
                  <c:v>Export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'3.5.6.'!$B$439:$T$439</c:f>
              <c:numCache>
                <c:formatCode>#\ ##0.0</c:formatCode>
                <c:ptCount val="19"/>
                <c:pt idx="0">
                  <c:v>106930.7</c:v>
                </c:pt>
                <c:pt idx="1">
                  <c:v>96825.4</c:v>
                </c:pt>
                <c:pt idx="2">
                  <c:v>121827.7</c:v>
                </c:pt>
                <c:pt idx="3">
                  <c:v>121827.7</c:v>
                </c:pt>
                <c:pt idx="4">
                  <c:v>124277.4</c:v>
                </c:pt>
                <c:pt idx="5">
                  <c:v>137913.70000000001</c:v>
                </c:pt>
                <c:pt idx="6">
                  <c:v>147216.1</c:v>
                </c:pt>
                <c:pt idx="7">
                  <c:v>194080.5</c:v>
                </c:pt>
                <c:pt idx="8">
                  <c:v>232800.93979900001</c:v>
                </c:pt>
                <c:pt idx="9">
                  <c:v>191255.19418200001</c:v>
                </c:pt>
                <c:pt idx="10">
                  <c:v>193088.31161899999</c:v>
                </c:pt>
                <c:pt idx="11">
                  <c:v>200689.60790199999</c:v>
                </c:pt>
                <c:pt idx="12">
                  <c:v>220418.07669099999</c:v>
                </c:pt>
                <c:pt idx="13">
                  <c:v>238616.74402799999</c:v>
                </c:pt>
                <c:pt idx="14">
                  <c:v>235846.364917</c:v>
                </c:pt>
                <c:pt idx="15">
                  <c:v>253422.908864</c:v>
                </c:pt>
                <c:pt idx="16">
                  <c:v>261818.31096599999</c:v>
                </c:pt>
                <c:pt idx="17">
                  <c:v>258194.82287100001</c:v>
                </c:pt>
                <c:pt idx="18">
                  <c:v>287324.35092300002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D0-4A50-8F61-5628F85A9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135168"/>
        <c:axId val="128137472"/>
      </c:lineChart>
      <c:catAx>
        <c:axId val="12813516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Időszak (2001-2018)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#\ ##0;\-##\ ##0" sourceLinked="0"/>
        <c:majorTickMark val="out"/>
        <c:minorTickMark val="none"/>
        <c:tickLblPos val="nextTo"/>
        <c:crossAx val="128137472"/>
        <c:crosses val="autoZero"/>
        <c:auto val="1"/>
        <c:lblAlgn val="ctr"/>
        <c:lblOffset val="100"/>
        <c:noMultiLvlLbl val="0"/>
      </c:catAx>
      <c:valAx>
        <c:axId val="12813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folyó</a:t>
                </a:r>
                <a:r>
                  <a:rPr lang="hu-HU" baseline="0"/>
                  <a:t> áron, millió Ft</a:t>
                </a:r>
                <a:endParaRPr lang="hu-H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\ 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813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65DA6-B81A-4223-844F-A3663CD7E48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45A237D0-55C5-4E63-BC0E-619CFB230A9B}">
      <dgm:prSet phldrT="[Szöveg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hu-HU" sz="1900" dirty="0" smtClean="0">
              <a:solidFill>
                <a:schemeClr val="tx1"/>
              </a:solidFill>
            </a:rPr>
            <a:t>Szennyvíz és hulladékkezelési technológiák</a:t>
          </a:r>
          <a:endParaRPr lang="hu-HU" sz="1900" dirty="0">
            <a:solidFill>
              <a:schemeClr val="tx1"/>
            </a:solidFill>
          </a:endParaRPr>
        </a:p>
      </dgm:t>
    </dgm:pt>
    <dgm:pt modelId="{AF0114F6-AABE-4C03-B3C2-F576F4D83C13}" type="sibTrans" cxnId="{EDCA83A8-7BD0-40BE-B862-F2C2F2A7D5DC}">
      <dgm:prSet/>
      <dgm:spPr/>
      <dgm:t>
        <a:bodyPr/>
        <a:lstStyle/>
        <a:p>
          <a:endParaRPr lang="hu-HU"/>
        </a:p>
      </dgm:t>
    </dgm:pt>
    <dgm:pt modelId="{D568A4EE-4D25-4F22-837F-2B02851B15EE}" type="parTrans" cxnId="{EDCA83A8-7BD0-40BE-B862-F2C2F2A7D5DC}">
      <dgm:prSet/>
      <dgm:spPr/>
      <dgm:t>
        <a:bodyPr/>
        <a:lstStyle/>
        <a:p>
          <a:endParaRPr lang="hu-HU"/>
        </a:p>
      </dgm:t>
    </dgm:pt>
    <dgm:pt modelId="{DBDE2E83-883B-4043-97D5-C98F2987767E}">
      <dgm:prSet phldrT="[Szöveg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hu-HU" sz="1900" dirty="0" smtClean="0">
              <a:solidFill>
                <a:schemeClr val="tx1"/>
              </a:solidFill>
            </a:rPr>
            <a:t>Vízgazdálkodás</a:t>
          </a:r>
          <a:endParaRPr lang="hu-HU" sz="1900" dirty="0">
            <a:solidFill>
              <a:schemeClr val="tx1"/>
            </a:solidFill>
          </a:endParaRPr>
        </a:p>
      </dgm:t>
    </dgm:pt>
    <dgm:pt modelId="{094FFA4B-AB35-4C41-87F8-51A0C54067E7}" type="sibTrans" cxnId="{FBC4DEBE-EC77-4734-8195-1ADB4A3ACC29}">
      <dgm:prSet/>
      <dgm:spPr/>
      <dgm:t>
        <a:bodyPr/>
        <a:lstStyle/>
        <a:p>
          <a:endParaRPr lang="hu-HU"/>
        </a:p>
      </dgm:t>
    </dgm:pt>
    <dgm:pt modelId="{E55545EF-1421-4C40-98EE-911D190486EE}" type="parTrans" cxnId="{FBC4DEBE-EC77-4734-8195-1ADB4A3ACC29}">
      <dgm:prSet/>
      <dgm:spPr/>
      <dgm:t>
        <a:bodyPr/>
        <a:lstStyle/>
        <a:p>
          <a:endParaRPr lang="hu-HU"/>
        </a:p>
      </dgm:t>
    </dgm:pt>
    <dgm:pt modelId="{2CCCE888-213E-4E54-B35E-211310AFDF51}">
      <dgm:prSet phldrT="[Szöveg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n-US" sz="1900" dirty="0" err="1" smtClean="0">
              <a:solidFill>
                <a:schemeClr val="tx1"/>
              </a:solidFill>
            </a:rPr>
            <a:t>Alternat</a:t>
          </a:r>
          <a:r>
            <a:rPr lang="hu-HU" sz="1900" dirty="0" smtClean="0">
              <a:solidFill>
                <a:schemeClr val="tx1"/>
              </a:solidFill>
            </a:rPr>
            <a:t>í</a:t>
          </a:r>
          <a:r>
            <a:rPr lang="en-US" sz="1900" dirty="0" smtClean="0">
              <a:solidFill>
                <a:schemeClr val="tx1"/>
              </a:solidFill>
            </a:rPr>
            <a:t>v </a:t>
          </a:r>
          <a:r>
            <a:rPr lang="hu-HU" sz="1900" dirty="0" smtClean="0">
              <a:solidFill>
                <a:schemeClr val="tx1"/>
              </a:solidFill>
            </a:rPr>
            <a:t>és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hu-HU" sz="1900" dirty="0" smtClean="0">
              <a:solidFill>
                <a:schemeClr val="tx1"/>
              </a:solidFill>
            </a:rPr>
            <a:t>megújuló energia</a:t>
          </a:r>
        </a:p>
      </dgm:t>
    </dgm:pt>
    <dgm:pt modelId="{ED1A1117-46D8-41BD-A3A6-6ACEA3705F9F}" type="sibTrans" cxnId="{A17E15B0-C6A1-4144-B108-526A6662963A}">
      <dgm:prSet/>
      <dgm:spPr/>
      <dgm:t>
        <a:bodyPr/>
        <a:lstStyle/>
        <a:p>
          <a:endParaRPr lang="hu-HU"/>
        </a:p>
      </dgm:t>
    </dgm:pt>
    <dgm:pt modelId="{D61ECE08-3307-4E38-91DD-F886835C9248}" type="parTrans" cxnId="{A17E15B0-C6A1-4144-B108-526A6662963A}">
      <dgm:prSet/>
      <dgm:spPr/>
      <dgm:t>
        <a:bodyPr/>
        <a:lstStyle/>
        <a:p>
          <a:endParaRPr lang="hu-HU"/>
        </a:p>
      </dgm:t>
    </dgm:pt>
    <dgm:pt modelId="{1578D75C-A793-49BE-98E5-8832D94843CE}">
      <dgm:prSet phldrT="[Szöveg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hu-HU" sz="1900" dirty="0" smtClean="0">
              <a:solidFill>
                <a:schemeClr val="tx1"/>
              </a:solidFill>
            </a:rPr>
            <a:t>Mezőgazdasági és élelmiszer feldolgozó technológiák</a:t>
          </a:r>
        </a:p>
      </dgm:t>
    </dgm:pt>
    <dgm:pt modelId="{5203B525-1EF4-4DAE-8DF9-550E49AEC779}" type="sibTrans" cxnId="{627C39C2-22DA-45D6-92DD-67B4F1CE83F3}">
      <dgm:prSet/>
      <dgm:spPr/>
      <dgm:t>
        <a:bodyPr/>
        <a:lstStyle/>
        <a:p>
          <a:endParaRPr lang="hu-HU"/>
        </a:p>
      </dgm:t>
    </dgm:pt>
    <dgm:pt modelId="{06B3BD79-4B13-497E-B909-F34FBDE93E2B}" type="parTrans" cxnId="{627C39C2-22DA-45D6-92DD-67B4F1CE83F3}">
      <dgm:prSet/>
      <dgm:spPr/>
      <dgm:t>
        <a:bodyPr/>
        <a:lstStyle/>
        <a:p>
          <a:endParaRPr lang="hu-HU"/>
        </a:p>
      </dgm:t>
    </dgm:pt>
    <dgm:pt modelId="{E54B8903-00C5-41CF-9B4C-A47BCF0309FB}" type="pres">
      <dgm:prSet presAssocID="{4AD65DA6-B81A-4223-844F-A3663CD7E486}" presName="linearFlow" presStyleCnt="0">
        <dgm:presLayoutVars>
          <dgm:dir/>
          <dgm:resizeHandles val="exact"/>
        </dgm:presLayoutVars>
      </dgm:prSet>
      <dgm:spPr/>
    </dgm:pt>
    <dgm:pt modelId="{28337E37-FFED-49B9-972C-798A4359E510}" type="pres">
      <dgm:prSet presAssocID="{DBDE2E83-883B-4043-97D5-C98F2987767E}" presName="composite" presStyleCnt="0"/>
      <dgm:spPr/>
    </dgm:pt>
    <dgm:pt modelId="{B73BE191-AEE1-4E1E-9306-2B8BAD925176}" type="pres">
      <dgm:prSet presAssocID="{DBDE2E83-883B-4043-97D5-C98F2987767E}" presName="imgShp" presStyleLbl="fgImgPlace1" presStyleIdx="0" presStyleCnt="4" custLinFactNeighborX="-6943" custLinFactNeighborY="-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168BB0B-910E-46FE-87E9-947956A6309E}" type="pres">
      <dgm:prSet presAssocID="{DBDE2E83-883B-4043-97D5-C98F2987767E}" presName="txShp" presStyleLbl="node1" presStyleIdx="0" presStyleCnt="4" custLinFactNeighborX="880" custLinFactNeighborY="97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8423B7-623D-4BE3-A134-553134F785DB}" type="pres">
      <dgm:prSet presAssocID="{094FFA4B-AB35-4C41-87F8-51A0C54067E7}" presName="spacing" presStyleCnt="0"/>
      <dgm:spPr/>
    </dgm:pt>
    <dgm:pt modelId="{A7640A8F-C283-4394-A4AB-3EE325E7175D}" type="pres">
      <dgm:prSet presAssocID="{45A237D0-55C5-4E63-BC0E-619CFB230A9B}" presName="composite" presStyleCnt="0"/>
      <dgm:spPr/>
    </dgm:pt>
    <dgm:pt modelId="{6018B914-CC11-4485-944C-1F6106CAC97C}" type="pres">
      <dgm:prSet presAssocID="{45A237D0-55C5-4E63-BC0E-619CFB230A9B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F786071-9152-4301-B81D-FE927E043C7F}" type="pres">
      <dgm:prSet presAssocID="{45A237D0-55C5-4E63-BC0E-619CFB230A9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FEF61E-FF14-406A-966C-DAAF201A3B89}" type="pres">
      <dgm:prSet presAssocID="{AF0114F6-AABE-4C03-B3C2-F576F4D83C13}" presName="spacing" presStyleCnt="0"/>
      <dgm:spPr/>
    </dgm:pt>
    <dgm:pt modelId="{6CA547AF-C56F-4125-A9C1-C4FDBCC800A7}" type="pres">
      <dgm:prSet presAssocID="{2CCCE888-213E-4E54-B35E-211310AFDF51}" presName="composite" presStyleCnt="0"/>
      <dgm:spPr/>
    </dgm:pt>
    <dgm:pt modelId="{65EFAF75-0397-413A-984D-E23ECB47F7B9}" type="pres">
      <dgm:prSet presAssocID="{2CCCE888-213E-4E54-B35E-211310AFDF51}" presName="imgShp" presStyleLbl="fgImgPlace1" presStyleIdx="2" presStyleCnt="4" custLinFactNeighborX="-2606" custLinFactNeighborY="-129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E1A76A6-57E2-47E6-A1A6-BE4083E06963}" type="pres">
      <dgm:prSet presAssocID="{2CCCE888-213E-4E54-B35E-211310AFDF5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6E1526-E912-45F9-B908-081FB67B2B58}" type="pres">
      <dgm:prSet presAssocID="{ED1A1117-46D8-41BD-A3A6-6ACEA3705F9F}" presName="spacing" presStyleCnt="0"/>
      <dgm:spPr/>
    </dgm:pt>
    <dgm:pt modelId="{A4D04E25-771E-4886-A518-1D9E4809FF87}" type="pres">
      <dgm:prSet presAssocID="{1578D75C-A793-49BE-98E5-8832D94843CE}" presName="composite" presStyleCnt="0"/>
      <dgm:spPr/>
    </dgm:pt>
    <dgm:pt modelId="{6CB37079-23E5-4E2F-9388-9BB34CCBB1BC}" type="pres">
      <dgm:prSet presAssocID="{1578D75C-A793-49BE-98E5-8832D94843CE}" presName="imgShp" presStyleLbl="fgImgPlace1" presStyleIdx="3" presStyleCnt="4" custLinFactNeighborX="-6462" custLinFactNeighborY="-118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F9B30CD-07DD-498D-ADF2-43EE41962826}" type="pres">
      <dgm:prSet presAssocID="{1578D75C-A793-49BE-98E5-8832D94843CE}" presName="txShp" presStyleLbl="node1" presStyleIdx="3" presStyleCnt="4" custLinFactNeighborX="880" custLinFactNeighborY="40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BC4DEBE-EC77-4734-8195-1ADB4A3ACC29}" srcId="{4AD65DA6-B81A-4223-844F-A3663CD7E486}" destId="{DBDE2E83-883B-4043-97D5-C98F2987767E}" srcOrd="0" destOrd="0" parTransId="{E55545EF-1421-4C40-98EE-911D190486EE}" sibTransId="{094FFA4B-AB35-4C41-87F8-51A0C54067E7}"/>
    <dgm:cxn modelId="{288FC2F7-1B0C-487B-BE53-D3A32A8EB622}" type="presOf" srcId="{45A237D0-55C5-4E63-BC0E-619CFB230A9B}" destId="{AF786071-9152-4301-B81D-FE927E043C7F}" srcOrd="0" destOrd="0" presId="urn:microsoft.com/office/officeart/2005/8/layout/vList3#1"/>
    <dgm:cxn modelId="{F680A8FA-5588-438F-BD5E-E8C0723BCF86}" type="presOf" srcId="{1578D75C-A793-49BE-98E5-8832D94843CE}" destId="{CF9B30CD-07DD-498D-ADF2-43EE41962826}" srcOrd="0" destOrd="0" presId="urn:microsoft.com/office/officeart/2005/8/layout/vList3#1"/>
    <dgm:cxn modelId="{FB88C1BC-557F-4B77-9A1D-8A03A73E6EAF}" type="presOf" srcId="{DBDE2E83-883B-4043-97D5-C98F2987767E}" destId="{0168BB0B-910E-46FE-87E9-947956A6309E}" srcOrd="0" destOrd="0" presId="urn:microsoft.com/office/officeart/2005/8/layout/vList3#1"/>
    <dgm:cxn modelId="{E5AEEDEA-D4E4-4EC1-87F9-15C13FB2E767}" type="presOf" srcId="{2CCCE888-213E-4E54-B35E-211310AFDF51}" destId="{9E1A76A6-57E2-47E6-A1A6-BE4083E06963}" srcOrd="0" destOrd="0" presId="urn:microsoft.com/office/officeart/2005/8/layout/vList3#1"/>
    <dgm:cxn modelId="{627C39C2-22DA-45D6-92DD-67B4F1CE83F3}" srcId="{4AD65DA6-B81A-4223-844F-A3663CD7E486}" destId="{1578D75C-A793-49BE-98E5-8832D94843CE}" srcOrd="3" destOrd="0" parTransId="{06B3BD79-4B13-497E-B909-F34FBDE93E2B}" sibTransId="{5203B525-1EF4-4DAE-8DF9-550E49AEC779}"/>
    <dgm:cxn modelId="{EDCA83A8-7BD0-40BE-B862-F2C2F2A7D5DC}" srcId="{4AD65DA6-B81A-4223-844F-A3663CD7E486}" destId="{45A237D0-55C5-4E63-BC0E-619CFB230A9B}" srcOrd="1" destOrd="0" parTransId="{D568A4EE-4D25-4F22-837F-2B02851B15EE}" sibTransId="{AF0114F6-AABE-4C03-B3C2-F576F4D83C13}"/>
    <dgm:cxn modelId="{A17E15B0-C6A1-4144-B108-526A6662963A}" srcId="{4AD65DA6-B81A-4223-844F-A3663CD7E486}" destId="{2CCCE888-213E-4E54-B35E-211310AFDF51}" srcOrd="2" destOrd="0" parTransId="{D61ECE08-3307-4E38-91DD-F886835C9248}" sibTransId="{ED1A1117-46D8-41BD-A3A6-6ACEA3705F9F}"/>
    <dgm:cxn modelId="{8A37E24D-7A87-40BB-9426-9131B816C5E2}" type="presOf" srcId="{4AD65DA6-B81A-4223-844F-A3663CD7E486}" destId="{E54B8903-00C5-41CF-9B4C-A47BCF0309FB}" srcOrd="0" destOrd="0" presId="urn:microsoft.com/office/officeart/2005/8/layout/vList3#1"/>
    <dgm:cxn modelId="{5ADD9C6C-9984-4AAB-B536-E7CB3D3DF920}" type="presParOf" srcId="{E54B8903-00C5-41CF-9B4C-A47BCF0309FB}" destId="{28337E37-FFED-49B9-972C-798A4359E510}" srcOrd="0" destOrd="0" presId="urn:microsoft.com/office/officeart/2005/8/layout/vList3#1"/>
    <dgm:cxn modelId="{61B0F1B0-44F3-45A5-B1EC-81F7A4C45E68}" type="presParOf" srcId="{28337E37-FFED-49B9-972C-798A4359E510}" destId="{B73BE191-AEE1-4E1E-9306-2B8BAD925176}" srcOrd="0" destOrd="0" presId="urn:microsoft.com/office/officeart/2005/8/layout/vList3#1"/>
    <dgm:cxn modelId="{9FD51D83-2353-4B1F-852F-4953A33C408F}" type="presParOf" srcId="{28337E37-FFED-49B9-972C-798A4359E510}" destId="{0168BB0B-910E-46FE-87E9-947956A6309E}" srcOrd="1" destOrd="0" presId="urn:microsoft.com/office/officeart/2005/8/layout/vList3#1"/>
    <dgm:cxn modelId="{1810E6A3-D663-473C-B9A3-164A37C7E958}" type="presParOf" srcId="{E54B8903-00C5-41CF-9B4C-A47BCF0309FB}" destId="{6E8423B7-623D-4BE3-A134-553134F785DB}" srcOrd="1" destOrd="0" presId="urn:microsoft.com/office/officeart/2005/8/layout/vList3#1"/>
    <dgm:cxn modelId="{50C3736A-9950-4498-8F55-7F0082AC619A}" type="presParOf" srcId="{E54B8903-00C5-41CF-9B4C-A47BCF0309FB}" destId="{A7640A8F-C283-4394-A4AB-3EE325E7175D}" srcOrd="2" destOrd="0" presId="urn:microsoft.com/office/officeart/2005/8/layout/vList3#1"/>
    <dgm:cxn modelId="{6CF6815B-6E72-49DA-B7BA-F5028F742754}" type="presParOf" srcId="{A7640A8F-C283-4394-A4AB-3EE325E7175D}" destId="{6018B914-CC11-4485-944C-1F6106CAC97C}" srcOrd="0" destOrd="0" presId="urn:microsoft.com/office/officeart/2005/8/layout/vList3#1"/>
    <dgm:cxn modelId="{EB4FFB1A-3588-4CCB-AF17-78EBDC972727}" type="presParOf" srcId="{A7640A8F-C283-4394-A4AB-3EE325E7175D}" destId="{AF786071-9152-4301-B81D-FE927E043C7F}" srcOrd="1" destOrd="0" presId="urn:microsoft.com/office/officeart/2005/8/layout/vList3#1"/>
    <dgm:cxn modelId="{0646DA14-E4D6-4CE8-ACEB-6825E8F2BCF8}" type="presParOf" srcId="{E54B8903-00C5-41CF-9B4C-A47BCF0309FB}" destId="{5FFEF61E-FF14-406A-966C-DAAF201A3B89}" srcOrd="3" destOrd="0" presId="urn:microsoft.com/office/officeart/2005/8/layout/vList3#1"/>
    <dgm:cxn modelId="{C41C53D5-087E-4A35-9978-2D7F100F658B}" type="presParOf" srcId="{E54B8903-00C5-41CF-9B4C-A47BCF0309FB}" destId="{6CA547AF-C56F-4125-A9C1-C4FDBCC800A7}" srcOrd="4" destOrd="0" presId="urn:microsoft.com/office/officeart/2005/8/layout/vList3#1"/>
    <dgm:cxn modelId="{51C344B7-CA60-44AE-AA68-202FC0ACA89B}" type="presParOf" srcId="{6CA547AF-C56F-4125-A9C1-C4FDBCC800A7}" destId="{65EFAF75-0397-413A-984D-E23ECB47F7B9}" srcOrd="0" destOrd="0" presId="urn:microsoft.com/office/officeart/2005/8/layout/vList3#1"/>
    <dgm:cxn modelId="{1CA3D519-8DDF-40B8-B9FB-F5768A327007}" type="presParOf" srcId="{6CA547AF-C56F-4125-A9C1-C4FDBCC800A7}" destId="{9E1A76A6-57E2-47E6-A1A6-BE4083E06963}" srcOrd="1" destOrd="0" presId="urn:microsoft.com/office/officeart/2005/8/layout/vList3#1"/>
    <dgm:cxn modelId="{CF100F72-1115-47C3-BC85-E62FA840519C}" type="presParOf" srcId="{E54B8903-00C5-41CF-9B4C-A47BCF0309FB}" destId="{3E6E1526-E912-45F9-B908-081FB67B2B58}" srcOrd="5" destOrd="0" presId="urn:microsoft.com/office/officeart/2005/8/layout/vList3#1"/>
    <dgm:cxn modelId="{B1C53BA4-61AA-4E83-ABCE-7532C93913E9}" type="presParOf" srcId="{E54B8903-00C5-41CF-9B4C-A47BCF0309FB}" destId="{A4D04E25-771E-4886-A518-1D9E4809FF87}" srcOrd="6" destOrd="0" presId="urn:microsoft.com/office/officeart/2005/8/layout/vList3#1"/>
    <dgm:cxn modelId="{0646566B-960E-4C8F-B35B-09ECB564A852}" type="presParOf" srcId="{A4D04E25-771E-4886-A518-1D9E4809FF87}" destId="{6CB37079-23E5-4E2F-9388-9BB34CCBB1BC}" srcOrd="0" destOrd="0" presId="urn:microsoft.com/office/officeart/2005/8/layout/vList3#1"/>
    <dgm:cxn modelId="{355BAEA3-C2DB-44CD-9910-C22CB0506FED}" type="presParOf" srcId="{A4D04E25-771E-4886-A518-1D9E4809FF87}" destId="{CF9B30CD-07DD-498D-ADF2-43EE4196282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65DA6-B81A-4223-844F-A3663CD7E486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DBDE2E83-883B-4043-97D5-C98F2987767E}">
      <dgm:prSet phldrT="[Szöveg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hu-HU" sz="1900" dirty="0" smtClean="0">
              <a:solidFill>
                <a:schemeClr val="tx1"/>
              </a:solidFill>
            </a:rPr>
            <a:t>ICT</a:t>
          </a:r>
          <a:endParaRPr lang="hu-HU" sz="1900" dirty="0">
            <a:solidFill>
              <a:schemeClr val="tx1"/>
            </a:solidFill>
          </a:endParaRPr>
        </a:p>
      </dgm:t>
    </dgm:pt>
    <dgm:pt modelId="{E55545EF-1421-4C40-98EE-911D190486EE}" type="parTrans" cxnId="{FBC4DEBE-EC77-4734-8195-1ADB4A3ACC29}">
      <dgm:prSet/>
      <dgm:spPr/>
      <dgm:t>
        <a:bodyPr/>
        <a:lstStyle/>
        <a:p>
          <a:endParaRPr lang="hu-HU"/>
        </a:p>
      </dgm:t>
    </dgm:pt>
    <dgm:pt modelId="{094FFA4B-AB35-4C41-87F8-51A0C54067E7}" type="sibTrans" cxnId="{FBC4DEBE-EC77-4734-8195-1ADB4A3ACC29}">
      <dgm:prSet/>
      <dgm:spPr/>
      <dgm:t>
        <a:bodyPr/>
        <a:lstStyle/>
        <a:p>
          <a:endParaRPr lang="hu-HU"/>
        </a:p>
      </dgm:t>
    </dgm:pt>
    <dgm:pt modelId="{45A237D0-55C5-4E63-BC0E-619CFB230A9B}">
      <dgm:prSet phldrT="[Szöveg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pPr algn="ctr"/>
          <a:r>
            <a:rPr lang="hu-HU" sz="1900" dirty="0" smtClean="0">
              <a:solidFill>
                <a:schemeClr val="tx1"/>
              </a:solidFill>
            </a:rPr>
            <a:t>Gépgyártás, szerszámipar</a:t>
          </a:r>
        </a:p>
      </dgm:t>
    </dgm:pt>
    <dgm:pt modelId="{D568A4EE-4D25-4F22-837F-2B02851B15EE}" type="parTrans" cxnId="{EDCA83A8-7BD0-40BE-B862-F2C2F2A7D5DC}">
      <dgm:prSet/>
      <dgm:spPr/>
      <dgm:t>
        <a:bodyPr/>
        <a:lstStyle/>
        <a:p>
          <a:endParaRPr lang="hu-HU"/>
        </a:p>
      </dgm:t>
    </dgm:pt>
    <dgm:pt modelId="{AF0114F6-AABE-4C03-B3C2-F576F4D83C13}" type="sibTrans" cxnId="{EDCA83A8-7BD0-40BE-B862-F2C2F2A7D5DC}">
      <dgm:prSet/>
      <dgm:spPr/>
      <dgm:t>
        <a:bodyPr/>
        <a:lstStyle/>
        <a:p>
          <a:endParaRPr lang="hu-HU"/>
        </a:p>
      </dgm:t>
    </dgm:pt>
    <dgm:pt modelId="{2CCCE888-213E-4E54-B35E-211310AFDF51}">
      <dgm:prSet phldrT="[Szöveg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n-US" sz="1900" dirty="0" smtClean="0">
              <a:solidFill>
                <a:schemeClr val="tx1"/>
              </a:solidFill>
            </a:rPr>
            <a:t>R &amp; D, </a:t>
          </a:r>
          <a:r>
            <a:rPr lang="hu-HU" sz="1900" dirty="0" smtClean="0">
              <a:solidFill>
                <a:schemeClr val="tx1"/>
              </a:solidFill>
            </a:rPr>
            <a:t>tudás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hu-HU" sz="1900" dirty="0" smtClean="0">
              <a:solidFill>
                <a:schemeClr val="tx1"/>
              </a:solidFill>
            </a:rPr>
            <a:t>és</a:t>
          </a:r>
          <a:r>
            <a:rPr lang="en-US" sz="1900" dirty="0" smtClean="0">
              <a:solidFill>
                <a:schemeClr val="tx1"/>
              </a:solidFill>
            </a:rPr>
            <a:t> </a:t>
          </a:r>
          <a:r>
            <a:rPr lang="en-US" sz="1900" dirty="0" err="1" smtClean="0">
              <a:solidFill>
                <a:schemeClr val="tx1"/>
              </a:solidFill>
            </a:rPr>
            <a:t>technol</a:t>
          </a:r>
          <a:r>
            <a:rPr lang="hu-HU" sz="1900" dirty="0" err="1" smtClean="0">
              <a:solidFill>
                <a:schemeClr val="tx1"/>
              </a:solidFill>
            </a:rPr>
            <a:t>ógia</a:t>
          </a:r>
          <a:r>
            <a:rPr lang="en-US" sz="1900" dirty="0" smtClean="0">
              <a:solidFill>
                <a:schemeClr val="tx1"/>
              </a:solidFill>
            </a:rPr>
            <a:t> trans</a:t>
          </a:r>
          <a:r>
            <a:rPr lang="hu-HU" sz="1900" dirty="0" smtClean="0">
              <a:solidFill>
                <a:schemeClr val="tx1"/>
              </a:solidFill>
            </a:rPr>
            <a:t>z</a:t>
          </a:r>
          <a:r>
            <a:rPr lang="en-US" sz="1900" dirty="0" err="1" smtClean="0">
              <a:solidFill>
                <a:schemeClr val="tx1"/>
              </a:solidFill>
            </a:rPr>
            <a:t>fer</a:t>
          </a:r>
          <a:endParaRPr lang="hu-HU" sz="1900" dirty="0" smtClean="0">
            <a:solidFill>
              <a:schemeClr val="tx1"/>
            </a:solidFill>
          </a:endParaRPr>
        </a:p>
      </dgm:t>
    </dgm:pt>
    <dgm:pt modelId="{D61ECE08-3307-4E38-91DD-F886835C9248}" type="parTrans" cxnId="{A17E15B0-C6A1-4144-B108-526A6662963A}">
      <dgm:prSet/>
      <dgm:spPr/>
      <dgm:t>
        <a:bodyPr/>
        <a:lstStyle/>
        <a:p>
          <a:endParaRPr lang="hu-HU"/>
        </a:p>
      </dgm:t>
    </dgm:pt>
    <dgm:pt modelId="{ED1A1117-46D8-41BD-A3A6-6ACEA3705F9F}" type="sibTrans" cxnId="{A17E15B0-C6A1-4144-B108-526A6662963A}">
      <dgm:prSet/>
      <dgm:spPr/>
      <dgm:t>
        <a:bodyPr/>
        <a:lstStyle/>
        <a:p>
          <a:endParaRPr lang="hu-HU"/>
        </a:p>
      </dgm:t>
    </dgm:pt>
    <dgm:pt modelId="{1578D75C-A793-49BE-98E5-8832D94843CE}">
      <dgm:prSet phldrT="[Szöveg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hu-HU" sz="1900" dirty="0" smtClean="0">
              <a:solidFill>
                <a:schemeClr val="tx1"/>
              </a:solidFill>
            </a:rPr>
            <a:t>Gyógyszerek, gyógyászati berendezések</a:t>
          </a:r>
        </a:p>
      </dgm:t>
    </dgm:pt>
    <dgm:pt modelId="{06B3BD79-4B13-497E-B909-F34FBDE93E2B}" type="parTrans" cxnId="{627C39C2-22DA-45D6-92DD-67B4F1CE83F3}">
      <dgm:prSet/>
      <dgm:spPr/>
      <dgm:t>
        <a:bodyPr/>
        <a:lstStyle/>
        <a:p>
          <a:endParaRPr lang="hu-HU"/>
        </a:p>
      </dgm:t>
    </dgm:pt>
    <dgm:pt modelId="{5203B525-1EF4-4DAE-8DF9-550E49AEC779}" type="sibTrans" cxnId="{627C39C2-22DA-45D6-92DD-67B4F1CE83F3}">
      <dgm:prSet/>
      <dgm:spPr/>
      <dgm:t>
        <a:bodyPr/>
        <a:lstStyle/>
        <a:p>
          <a:endParaRPr lang="hu-HU"/>
        </a:p>
      </dgm:t>
    </dgm:pt>
    <dgm:pt modelId="{E54B8903-00C5-41CF-9B4C-A47BCF0309FB}" type="pres">
      <dgm:prSet presAssocID="{4AD65DA6-B81A-4223-844F-A3663CD7E486}" presName="linearFlow" presStyleCnt="0">
        <dgm:presLayoutVars>
          <dgm:dir/>
          <dgm:resizeHandles val="exact"/>
        </dgm:presLayoutVars>
      </dgm:prSet>
      <dgm:spPr/>
    </dgm:pt>
    <dgm:pt modelId="{28337E37-FFED-49B9-972C-798A4359E510}" type="pres">
      <dgm:prSet presAssocID="{DBDE2E83-883B-4043-97D5-C98F2987767E}" presName="composite" presStyleCnt="0"/>
      <dgm:spPr/>
    </dgm:pt>
    <dgm:pt modelId="{B73BE191-AEE1-4E1E-9306-2B8BAD925176}" type="pres">
      <dgm:prSet presAssocID="{DBDE2E83-883B-4043-97D5-C98F2987767E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168BB0B-910E-46FE-87E9-947956A6309E}" type="pres">
      <dgm:prSet presAssocID="{DBDE2E83-883B-4043-97D5-C98F2987767E}" presName="txShp" presStyleLbl="node1" presStyleIdx="0" presStyleCnt="4" custLinFactNeighborX="-175" custLinFactNeighborY="-23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E8423B7-623D-4BE3-A134-553134F785DB}" type="pres">
      <dgm:prSet presAssocID="{094FFA4B-AB35-4C41-87F8-51A0C54067E7}" presName="spacing" presStyleCnt="0"/>
      <dgm:spPr/>
    </dgm:pt>
    <dgm:pt modelId="{A7640A8F-C283-4394-A4AB-3EE325E7175D}" type="pres">
      <dgm:prSet presAssocID="{45A237D0-55C5-4E63-BC0E-619CFB230A9B}" presName="composite" presStyleCnt="0"/>
      <dgm:spPr/>
    </dgm:pt>
    <dgm:pt modelId="{6018B914-CC11-4485-944C-1F6106CAC97C}" type="pres">
      <dgm:prSet presAssocID="{45A237D0-55C5-4E63-BC0E-619CFB230A9B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F786071-9152-4301-B81D-FE927E043C7F}" type="pres">
      <dgm:prSet presAssocID="{45A237D0-55C5-4E63-BC0E-619CFB230A9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FEF61E-FF14-406A-966C-DAAF201A3B89}" type="pres">
      <dgm:prSet presAssocID="{AF0114F6-AABE-4C03-B3C2-F576F4D83C13}" presName="spacing" presStyleCnt="0"/>
      <dgm:spPr/>
    </dgm:pt>
    <dgm:pt modelId="{6CA547AF-C56F-4125-A9C1-C4FDBCC800A7}" type="pres">
      <dgm:prSet presAssocID="{2CCCE888-213E-4E54-B35E-211310AFDF51}" presName="composite" presStyleCnt="0"/>
      <dgm:spPr/>
    </dgm:pt>
    <dgm:pt modelId="{65EFAF75-0397-413A-984D-E23ECB47F7B9}" type="pres">
      <dgm:prSet presAssocID="{2CCCE888-213E-4E54-B35E-211310AFDF51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E1A76A6-57E2-47E6-A1A6-BE4083E06963}" type="pres">
      <dgm:prSet presAssocID="{2CCCE888-213E-4E54-B35E-211310AFDF5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6E1526-E912-45F9-B908-081FB67B2B58}" type="pres">
      <dgm:prSet presAssocID="{ED1A1117-46D8-41BD-A3A6-6ACEA3705F9F}" presName="spacing" presStyleCnt="0"/>
      <dgm:spPr/>
    </dgm:pt>
    <dgm:pt modelId="{A4D04E25-771E-4886-A518-1D9E4809FF87}" type="pres">
      <dgm:prSet presAssocID="{1578D75C-A793-49BE-98E5-8832D94843CE}" presName="composite" presStyleCnt="0"/>
      <dgm:spPr/>
    </dgm:pt>
    <dgm:pt modelId="{6CB37079-23E5-4E2F-9388-9BB34CCBB1BC}" type="pres">
      <dgm:prSet presAssocID="{1578D75C-A793-49BE-98E5-8832D94843CE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F9B30CD-07DD-498D-ADF2-43EE41962826}" type="pres">
      <dgm:prSet presAssocID="{1578D75C-A793-49BE-98E5-8832D94843C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35E1DFE-08E5-49CC-AEE6-027E09B39D42}" type="presOf" srcId="{1578D75C-A793-49BE-98E5-8832D94843CE}" destId="{CF9B30CD-07DD-498D-ADF2-43EE41962826}" srcOrd="0" destOrd="0" presId="urn:microsoft.com/office/officeart/2005/8/layout/vList3#2"/>
    <dgm:cxn modelId="{627C39C2-22DA-45D6-92DD-67B4F1CE83F3}" srcId="{4AD65DA6-B81A-4223-844F-A3663CD7E486}" destId="{1578D75C-A793-49BE-98E5-8832D94843CE}" srcOrd="3" destOrd="0" parTransId="{06B3BD79-4B13-497E-B909-F34FBDE93E2B}" sibTransId="{5203B525-1EF4-4DAE-8DF9-550E49AEC779}"/>
    <dgm:cxn modelId="{0DBA9EF2-A375-45CD-ADA7-11BC0841E0A3}" type="presOf" srcId="{45A237D0-55C5-4E63-BC0E-619CFB230A9B}" destId="{AF786071-9152-4301-B81D-FE927E043C7F}" srcOrd="0" destOrd="0" presId="urn:microsoft.com/office/officeart/2005/8/layout/vList3#2"/>
    <dgm:cxn modelId="{A702AAD9-B77F-4822-8ACC-BFD9123BE027}" type="presOf" srcId="{4AD65DA6-B81A-4223-844F-A3663CD7E486}" destId="{E54B8903-00C5-41CF-9B4C-A47BCF0309FB}" srcOrd="0" destOrd="0" presId="urn:microsoft.com/office/officeart/2005/8/layout/vList3#2"/>
    <dgm:cxn modelId="{527DF412-B0BB-46CB-BC16-3ABA09A03A2E}" type="presOf" srcId="{2CCCE888-213E-4E54-B35E-211310AFDF51}" destId="{9E1A76A6-57E2-47E6-A1A6-BE4083E06963}" srcOrd="0" destOrd="0" presId="urn:microsoft.com/office/officeart/2005/8/layout/vList3#2"/>
    <dgm:cxn modelId="{EDCA83A8-7BD0-40BE-B862-F2C2F2A7D5DC}" srcId="{4AD65DA6-B81A-4223-844F-A3663CD7E486}" destId="{45A237D0-55C5-4E63-BC0E-619CFB230A9B}" srcOrd="1" destOrd="0" parTransId="{D568A4EE-4D25-4F22-837F-2B02851B15EE}" sibTransId="{AF0114F6-AABE-4C03-B3C2-F576F4D83C13}"/>
    <dgm:cxn modelId="{FBC4DEBE-EC77-4734-8195-1ADB4A3ACC29}" srcId="{4AD65DA6-B81A-4223-844F-A3663CD7E486}" destId="{DBDE2E83-883B-4043-97D5-C98F2987767E}" srcOrd="0" destOrd="0" parTransId="{E55545EF-1421-4C40-98EE-911D190486EE}" sibTransId="{094FFA4B-AB35-4C41-87F8-51A0C54067E7}"/>
    <dgm:cxn modelId="{F6C9F302-B9ED-4596-A2AB-9A711A6EE911}" type="presOf" srcId="{DBDE2E83-883B-4043-97D5-C98F2987767E}" destId="{0168BB0B-910E-46FE-87E9-947956A6309E}" srcOrd="0" destOrd="0" presId="urn:microsoft.com/office/officeart/2005/8/layout/vList3#2"/>
    <dgm:cxn modelId="{A17E15B0-C6A1-4144-B108-526A6662963A}" srcId="{4AD65DA6-B81A-4223-844F-A3663CD7E486}" destId="{2CCCE888-213E-4E54-B35E-211310AFDF51}" srcOrd="2" destOrd="0" parTransId="{D61ECE08-3307-4E38-91DD-F886835C9248}" sibTransId="{ED1A1117-46D8-41BD-A3A6-6ACEA3705F9F}"/>
    <dgm:cxn modelId="{C62B4CF4-92A4-4617-94E6-60EBCEF03C28}" type="presParOf" srcId="{E54B8903-00C5-41CF-9B4C-A47BCF0309FB}" destId="{28337E37-FFED-49B9-972C-798A4359E510}" srcOrd="0" destOrd="0" presId="urn:microsoft.com/office/officeart/2005/8/layout/vList3#2"/>
    <dgm:cxn modelId="{FAB7702F-CE33-4048-B4E9-8889605CCD0A}" type="presParOf" srcId="{28337E37-FFED-49B9-972C-798A4359E510}" destId="{B73BE191-AEE1-4E1E-9306-2B8BAD925176}" srcOrd="0" destOrd="0" presId="urn:microsoft.com/office/officeart/2005/8/layout/vList3#2"/>
    <dgm:cxn modelId="{577E9553-2D72-4485-AC1D-94FA4BE5E064}" type="presParOf" srcId="{28337E37-FFED-49B9-972C-798A4359E510}" destId="{0168BB0B-910E-46FE-87E9-947956A6309E}" srcOrd="1" destOrd="0" presId="urn:microsoft.com/office/officeart/2005/8/layout/vList3#2"/>
    <dgm:cxn modelId="{032B6E18-D8A6-46A5-A365-6C2D3511909A}" type="presParOf" srcId="{E54B8903-00C5-41CF-9B4C-A47BCF0309FB}" destId="{6E8423B7-623D-4BE3-A134-553134F785DB}" srcOrd="1" destOrd="0" presId="urn:microsoft.com/office/officeart/2005/8/layout/vList3#2"/>
    <dgm:cxn modelId="{CFE879CD-2986-4CDC-9994-7CDE4C2CC782}" type="presParOf" srcId="{E54B8903-00C5-41CF-9B4C-A47BCF0309FB}" destId="{A7640A8F-C283-4394-A4AB-3EE325E7175D}" srcOrd="2" destOrd="0" presId="urn:microsoft.com/office/officeart/2005/8/layout/vList3#2"/>
    <dgm:cxn modelId="{ADFE5522-7E71-4FB8-8B22-2529E18B01CA}" type="presParOf" srcId="{A7640A8F-C283-4394-A4AB-3EE325E7175D}" destId="{6018B914-CC11-4485-944C-1F6106CAC97C}" srcOrd="0" destOrd="0" presId="urn:microsoft.com/office/officeart/2005/8/layout/vList3#2"/>
    <dgm:cxn modelId="{0F1BFF76-8512-4A27-B3B9-EBEFF9EEA403}" type="presParOf" srcId="{A7640A8F-C283-4394-A4AB-3EE325E7175D}" destId="{AF786071-9152-4301-B81D-FE927E043C7F}" srcOrd="1" destOrd="0" presId="urn:microsoft.com/office/officeart/2005/8/layout/vList3#2"/>
    <dgm:cxn modelId="{395BD106-E5B7-473A-9535-249B60297DAF}" type="presParOf" srcId="{E54B8903-00C5-41CF-9B4C-A47BCF0309FB}" destId="{5FFEF61E-FF14-406A-966C-DAAF201A3B89}" srcOrd="3" destOrd="0" presId="urn:microsoft.com/office/officeart/2005/8/layout/vList3#2"/>
    <dgm:cxn modelId="{BE3D65F6-6FE5-43FC-B2D9-6513F74F0E45}" type="presParOf" srcId="{E54B8903-00C5-41CF-9B4C-A47BCF0309FB}" destId="{6CA547AF-C56F-4125-A9C1-C4FDBCC800A7}" srcOrd="4" destOrd="0" presId="urn:microsoft.com/office/officeart/2005/8/layout/vList3#2"/>
    <dgm:cxn modelId="{2D3CB84F-C539-4428-85E6-EE9CACD17605}" type="presParOf" srcId="{6CA547AF-C56F-4125-A9C1-C4FDBCC800A7}" destId="{65EFAF75-0397-413A-984D-E23ECB47F7B9}" srcOrd="0" destOrd="0" presId="urn:microsoft.com/office/officeart/2005/8/layout/vList3#2"/>
    <dgm:cxn modelId="{14EB3398-6E1C-4D75-BF79-17B6422A54AE}" type="presParOf" srcId="{6CA547AF-C56F-4125-A9C1-C4FDBCC800A7}" destId="{9E1A76A6-57E2-47E6-A1A6-BE4083E06963}" srcOrd="1" destOrd="0" presId="urn:microsoft.com/office/officeart/2005/8/layout/vList3#2"/>
    <dgm:cxn modelId="{C7B0E038-0C78-4EFD-A550-06FBBCC4A781}" type="presParOf" srcId="{E54B8903-00C5-41CF-9B4C-A47BCF0309FB}" destId="{3E6E1526-E912-45F9-B908-081FB67B2B58}" srcOrd="5" destOrd="0" presId="urn:microsoft.com/office/officeart/2005/8/layout/vList3#2"/>
    <dgm:cxn modelId="{E287C823-53B2-43D2-9858-5F528A8C124E}" type="presParOf" srcId="{E54B8903-00C5-41CF-9B4C-A47BCF0309FB}" destId="{A4D04E25-771E-4886-A518-1D9E4809FF87}" srcOrd="6" destOrd="0" presId="urn:microsoft.com/office/officeart/2005/8/layout/vList3#2"/>
    <dgm:cxn modelId="{968039DB-EB06-4529-ABB1-EEC3FD13FFC9}" type="presParOf" srcId="{A4D04E25-771E-4886-A518-1D9E4809FF87}" destId="{6CB37079-23E5-4E2F-9388-9BB34CCBB1BC}" srcOrd="0" destOrd="0" presId="urn:microsoft.com/office/officeart/2005/8/layout/vList3#2"/>
    <dgm:cxn modelId="{E44AE319-F329-4CC0-942B-25FA1D51DFE2}" type="presParOf" srcId="{A4D04E25-771E-4886-A518-1D9E4809FF87}" destId="{CF9B30CD-07DD-498D-ADF2-43EE4196282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8BB0B-910E-46FE-87E9-947956A6309E}">
      <dsp:nvSpPr>
        <dsp:cNvPr id="0" name=""/>
        <dsp:cNvSpPr/>
      </dsp:nvSpPr>
      <dsp:spPr>
        <a:xfrm rot="10800000">
          <a:off x="1071573" y="7976"/>
          <a:ext cx="3325438" cy="818797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6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solidFill>
                <a:schemeClr val="tx1"/>
              </a:solidFill>
            </a:rPr>
            <a:t>Vízgazdálkodás</a:t>
          </a:r>
          <a:endParaRPr lang="hu-HU" sz="1900" kern="1200" dirty="0">
            <a:solidFill>
              <a:schemeClr val="tx1"/>
            </a:solidFill>
          </a:endParaRPr>
        </a:p>
      </dsp:txBody>
      <dsp:txXfrm rot="10800000">
        <a:off x="1276272" y="7976"/>
        <a:ext cx="3120739" cy="818797"/>
      </dsp:txXfrm>
    </dsp:sp>
    <dsp:sp modelId="{B73BE191-AEE1-4E1E-9306-2B8BAD925176}">
      <dsp:nvSpPr>
        <dsp:cNvPr id="0" name=""/>
        <dsp:cNvSpPr/>
      </dsp:nvSpPr>
      <dsp:spPr>
        <a:xfrm>
          <a:off x="576062" y="1"/>
          <a:ext cx="818797" cy="8187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86071-9152-4301-B81D-FE927E043C7F}">
      <dsp:nvSpPr>
        <dsp:cNvPr id="0" name=""/>
        <dsp:cNvSpPr/>
      </dsp:nvSpPr>
      <dsp:spPr>
        <a:xfrm rot="10800000">
          <a:off x="1042309" y="1063248"/>
          <a:ext cx="3325438" cy="818797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6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solidFill>
                <a:schemeClr val="tx1"/>
              </a:solidFill>
            </a:rPr>
            <a:t>Szennyvíz és hulladékkezelési technológiák</a:t>
          </a:r>
          <a:endParaRPr lang="hu-HU" sz="1900" kern="1200" dirty="0">
            <a:solidFill>
              <a:schemeClr val="tx1"/>
            </a:solidFill>
          </a:endParaRPr>
        </a:p>
      </dsp:txBody>
      <dsp:txXfrm rot="10800000">
        <a:off x="1247008" y="1063248"/>
        <a:ext cx="3120739" cy="818797"/>
      </dsp:txXfrm>
    </dsp:sp>
    <dsp:sp modelId="{6018B914-CC11-4485-944C-1F6106CAC97C}">
      <dsp:nvSpPr>
        <dsp:cNvPr id="0" name=""/>
        <dsp:cNvSpPr/>
      </dsp:nvSpPr>
      <dsp:spPr>
        <a:xfrm>
          <a:off x="632911" y="1063248"/>
          <a:ext cx="818797" cy="81879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A76A6-57E2-47E6-A1A6-BE4083E06963}">
      <dsp:nvSpPr>
        <dsp:cNvPr id="0" name=""/>
        <dsp:cNvSpPr/>
      </dsp:nvSpPr>
      <dsp:spPr>
        <a:xfrm rot="10800000">
          <a:off x="1042309" y="2126462"/>
          <a:ext cx="3325438" cy="818797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6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chemeClr val="tx1"/>
              </a:solidFill>
            </a:rPr>
            <a:t>Alternat</a:t>
          </a:r>
          <a:r>
            <a:rPr lang="hu-HU" sz="1900" kern="1200" dirty="0" smtClean="0">
              <a:solidFill>
                <a:schemeClr val="tx1"/>
              </a:solidFill>
            </a:rPr>
            <a:t>í</a:t>
          </a:r>
          <a:r>
            <a:rPr lang="en-US" sz="1900" kern="1200" dirty="0" smtClean="0">
              <a:solidFill>
                <a:schemeClr val="tx1"/>
              </a:solidFill>
            </a:rPr>
            <a:t>v </a:t>
          </a:r>
          <a:r>
            <a:rPr lang="hu-HU" sz="1900" kern="1200" dirty="0" smtClean="0">
              <a:solidFill>
                <a:schemeClr val="tx1"/>
              </a:solidFill>
            </a:rPr>
            <a:t>és</a:t>
          </a:r>
          <a:r>
            <a:rPr lang="en-US" sz="1900" kern="1200" dirty="0" smtClean="0">
              <a:solidFill>
                <a:schemeClr val="tx1"/>
              </a:solidFill>
            </a:rPr>
            <a:t> </a:t>
          </a:r>
          <a:r>
            <a:rPr lang="hu-HU" sz="1900" kern="1200" dirty="0" smtClean="0">
              <a:solidFill>
                <a:schemeClr val="tx1"/>
              </a:solidFill>
            </a:rPr>
            <a:t>megújuló energia</a:t>
          </a:r>
        </a:p>
      </dsp:txBody>
      <dsp:txXfrm rot="10800000">
        <a:off x="1247008" y="2126462"/>
        <a:ext cx="3120739" cy="818797"/>
      </dsp:txXfrm>
    </dsp:sp>
    <dsp:sp modelId="{65EFAF75-0397-413A-984D-E23ECB47F7B9}">
      <dsp:nvSpPr>
        <dsp:cNvPr id="0" name=""/>
        <dsp:cNvSpPr/>
      </dsp:nvSpPr>
      <dsp:spPr>
        <a:xfrm>
          <a:off x="611573" y="2115842"/>
          <a:ext cx="818797" cy="81879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B30CD-07DD-498D-ADF2-43EE41962826}">
      <dsp:nvSpPr>
        <dsp:cNvPr id="0" name=""/>
        <dsp:cNvSpPr/>
      </dsp:nvSpPr>
      <dsp:spPr>
        <a:xfrm rot="10800000">
          <a:off x="1071573" y="3189710"/>
          <a:ext cx="3325438" cy="818797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6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solidFill>
                <a:schemeClr val="tx1"/>
              </a:solidFill>
            </a:rPr>
            <a:t>Mezőgazdasági és élelmiszer feldolgozó technológiák</a:t>
          </a:r>
        </a:p>
      </dsp:txBody>
      <dsp:txXfrm rot="10800000">
        <a:off x="1276272" y="3189710"/>
        <a:ext cx="3120739" cy="818797"/>
      </dsp:txXfrm>
    </dsp:sp>
    <dsp:sp modelId="{6CB37079-23E5-4E2F-9388-9BB34CCBB1BC}">
      <dsp:nvSpPr>
        <dsp:cNvPr id="0" name=""/>
        <dsp:cNvSpPr/>
      </dsp:nvSpPr>
      <dsp:spPr>
        <a:xfrm>
          <a:off x="580000" y="3179941"/>
          <a:ext cx="818797" cy="81879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8BB0B-910E-46FE-87E9-947956A6309E}">
      <dsp:nvSpPr>
        <dsp:cNvPr id="0" name=""/>
        <dsp:cNvSpPr/>
      </dsp:nvSpPr>
      <dsp:spPr>
        <a:xfrm rot="10800000">
          <a:off x="1036490" y="0"/>
          <a:ext cx="3325438" cy="818797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6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solidFill>
                <a:schemeClr val="tx1"/>
              </a:solidFill>
            </a:rPr>
            <a:t>ICT</a:t>
          </a:r>
          <a:endParaRPr lang="hu-HU" sz="1900" kern="1200" dirty="0">
            <a:solidFill>
              <a:schemeClr val="tx1"/>
            </a:solidFill>
          </a:endParaRPr>
        </a:p>
      </dsp:txBody>
      <dsp:txXfrm rot="10800000">
        <a:off x="1241189" y="0"/>
        <a:ext cx="3120739" cy="818797"/>
      </dsp:txXfrm>
    </dsp:sp>
    <dsp:sp modelId="{B73BE191-AEE1-4E1E-9306-2B8BAD925176}">
      <dsp:nvSpPr>
        <dsp:cNvPr id="0" name=""/>
        <dsp:cNvSpPr/>
      </dsp:nvSpPr>
      <dsp:spPr>
        <a:xfrm>
          <a:off x="632911" y="34"/>
          <a:ext cx="818797" cy="8187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86071-9152-4301-B81D-FE927E043C7F}">
      <dsp:nvSpPr>
        <dsp:cNvPr id="0" name=""/>
        <dsp:cNvSpPr/>
      </dsp:nvSpPr>
      <dsp:spPr>
        <a:xfrm rot="10800000">
          <a:off x="1042309" y="1063248"/>
          <a:ext cx="3325438" cy="818797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6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solidFill>
                <a:schemeClr val="tx1"/>
              </a:solidFill>
            </a:rPr>
            <a:t>Gépgyártás, szerszámipar</a:t>
          </a:r>
        </a:p>
      </dsp:txBody>
      <dsp:txXfrm rot="10800000">
        <a:off x="1247008" y="1063248"/>
        <a:ext cx="3120739" cy="818797"/>
      </dsp:txXfrm>
    </dsp:sp>
    <dsp:sp modelId="{6018B914-CC11-4485-944C-1F6106CAC97C}">
      <dsp:nvSpPr>
        <dsp:cNvPr id="0" name=""/>
        <dsp:cNvSpPr/>
      </dsp:nvSpPr>
      <dsp:spPr>
        <a:xfrm>
          <a:off x="632911" y="1063248"/>
          <a:ext cx="818797" cy="8187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A76A6-57E2-47E6-A1A6-BE4083E06963}">
      <dsp:nvSpPr>
        <dsp:cNvPr id="0" name=""/>
        <dsp:cNvSpPr/>
      </dsp:nvSpPr>
      <dsp:spPr>
        <a:xfrm rot="10800000">
          <a:off x="1042309" y="2126462"/>
          <a:ext cx="3325438" cy="818797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6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R &amp; D, </a:t>
          </a:r>
          <a:r>
            <a:rPr lang="hu-HU" sz="1900" kern="1200" dirty="0" smtClean="0">
              <a:solidFill>
                <a:schemeClr val="tx1"/>
              </a:solidFill>
            </a:rPr>
            <a:t>tudás</a:t>
          </a:r>
          <a:r>
            <a:rPr lang="en-US" sz="1900" kern="1200" dirty="0" smtClean="0">
              <a:solidFill>
                <a:schemeClr val="tx1"/>
              </a:solidFill>
            </a:rPr>
            <a:t> </a:t>
          </a:r>
          <a:r>
            <a:rPr lang="hu-HU" sz="1900" kern="1200" dirty="0" smtClean="0">
              <a:solidFill>
                <a:schemeClr val="tx1"/>
              </a:solidFill>
            </a:rPr>
            <a:t>és</a:t>
          </a:r>
          <a:r>
            <a:rPr lang="en-US" sz="1900" kern="1200" dirty="0" smtClean="0">
              <a:solidFill>
                <a:schemeClr val="tx1"/>
              </a:solidFill>
            </a:rPr>
            <a:t> </a:t>
          </a:r>
          <a:r>
            <a:rPr lang="en-US" sz="1900" kern="1200" dirty="0" err="1" smtClean="0">
              <a:solidFill>
                <a:schemeClr val="tx1"/>
              </a:solidFill>
            </a:rPr>
            <a:t>technol</a:t>
          </a:r>
          <a:r>
            <a:rPr lang="hu-HU" sz="1900" kern="1200" dirty="0" err="1" smtClean="0">
              <a:solidFill>
                <a:schemeClr val="tx1"/>
              </a:solidFill>
            </a:rPr>
            <a:t>ógia</a:t>
          </a:r>
          <a:r>
            <a:rPr lang="en-US" sz="1900" kern="1200" dirty="0" smtClean="0">
              <a:solidFill>
                <a:schemeClr val="tx1"/>
              </a:solidFill>
            </a:rPr>
            <a:t> trans</a:t>
          </a:r>
          <a:r>
            <a:rPr lang="hu-HU" sz="1900" kern="1200" dirty="0" smtClean="0">
              <a:solidFill>
                <a:schemeClr val="tx1"/>
              </a:solidFill>
            </a:rPr>
            <a:t>z</a:t>
          </a:r>
          <a:r>
            <a:rPr lang="en-US" sz="1900" kern="1200" dirty="0" err="1" smtClean="0">
              <a:solidFill>
                <a:schemeClr val="tx1"/>
              </a:solidFill>
            </a:rPr>
            <a:t>fer</a:t>
          </a:r>
          <a:endParaRPr lang="hu-HU" sz="1900" kern="1200" dirty="0" smtClean="0">
            <a:solidFill>
              <a:schemeClr val="tx1"/>
            </a:solidFill>
          </a:endParaRPr>
        </a:p>
      </dsp:txBody>
      <dsp:txXfrm rot="10800000">
        <a:off x="1247008" y="2126462"/>
        <a:ext cx="3120739" cy="818797"/>
      </dsp:txXfrm>
    </dsp:sp>
    <dsp:sp modelId="{65EFAF75-0397-413A-984D-E23ECB47F7B9}">
      <dsp:nvSpPr>
        <dsp:cNvPr id="0" name=""/>
        <dsp:cNvSpPr/>
      </dsp:nvSpPr>
      <dsp:spPr>
        <a:xfrm>
          <a:off x="632911" y="2126462"/>
          <a:ext cx="818797" cy="81879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B30CD-07DD-498D-ADF2-43EE41962826}">
      <dsp:nvSpPr>
        <dsp:cNvPr id="0" name=""/>
        <dsp:cNvSpPr/>
      </dsp:nvSpPr>
      <dsp:spPr>
        <a:xfrm rot="10800000">
          <a:off x="1042309" y="3189676"/>
          <a:ext cx="3325438" cy="818797"/>
        </a:xfrm>
        <a:prstGeom prst="homePlate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67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>
              <a:solidFill>
                <a:schemeClr val="tx1"/>
              </a:solidFill>
            </a:rPr>
            <a:t>Gyógyszerek, gyógyászati berendezések</a:t>
          </a:r>
        </a:p>
      </dsp:txBody>
      <dsp:txXfrm rot="10800000">
        <a:off x="1247008" y="3189676"/>
        <a:ext cx="3120739" cy="818797"/>
      </dsp:txXfrm>
    </dsp:sp>
    <dsp:sp modelId="{6CB37079-23E5-4E2F-9388-9BB34CCBB1BC}">
      <dsp:nvSpPr>
        <dsp:cNvPr id="0" name=""/>
        <dsp:cNvSpPr/>
      </dsp:nvSpPr>
      <dsp:spPr>
        <a:xfrm>
          <a:off x="632911" y="3189676"/>
          <a:ext cx="818797" cy="81879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38DFE-6E2D-4ED6-A4B6-B888D3CA7949}" type="datetimeFigureOut">
              <a:rPr lang="hu-HU" smtClean="0"/>
              <a:t>2020.05.20.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FACB-158E-40C2-AC4C-377A99CFA7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04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64D8F-BB39-4E7F-8901-9F951CCA84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4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>
              <a:tabLst>
                <a:tab pos="0" algn="l"/>
                <a:tab pos="902472" algn="l"/>
                <a:tab pos="1806445" algn="l"/>
                <a:tab pos="2710418" algn="l"/>
                <a:tab pos="3614391" algn="l"/>
                <a:tab pos="4518364" algn="l"/>
                <a:tab pos="5422337" algn="l"/>
                <a:tab pos="6326310" algn="l"/>
                <a:tab pos="7230283" algn="l"/>
                <a:tab pos="8134256" algn="l"/>
                <a:tab pos="9039730" algn="l"/>
                <a:tab pos="9943703" algn="l"/>
              </a:tabLst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eaLnBrk="0" hangingPunct="0">
              <a:defRPr sz="23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eaLnBrk="0" hangingPunct="0">
              <a:defRPr sz="23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eaLnBrk="0" hangingPunct="0">
              <a:defRPr sz="23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eaLnBrk="0" hangingPunct="0">
              <a:defRPr sz="23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BE5FDE6-FA97-4B52-B6B6-18C7B515C213}" type="slidenum">
              <a:rPr lang="hu-HU" sz="1100">
                <a:solidFill>
                  <a:prstClr val="black"/>
                </a:solidFill>
              </a:rPr>
              <a:pPr eaLnBrk="1" hangingPunct="1">
                <a:defRPr/>
              </a:pPr>
              <a:t>3</a:t>
            </a:fld>
            <a:endParaRPr lang="hu-HU"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5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hu-HU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D4FB6EF-5318-44D8-B42F-FDACC49ECDE4}" type="slidenum">
              <a:rPr lang="hu-HU" smtClean="0">
                <a:ea typeface="ＭＳ Ｐゴシック" pitchFamily="34" charset="-128"/>
              </a:rPr>
              <a:pPr>
                <a:defRPr/>
              </a:pPr>
              <a:t>4</a:t>
            </a:fld>
            <a:endParaRPr lang="hu-HU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349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76000"/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64D8F-BB39-4E7F-8901-9F951CCA84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02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64D8F-BB39-4E7F-8901-9F951CCA84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2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64D8F-BB39-4E7F-8901-9F951CCA84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23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64D8F-BB39-4E7F-8901-9F951CCA84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23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64D8F-BB39-4E7F-8901-9F951CCA84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23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64D8F-BB39-4E7F-8901-9F951CCA84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2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6E558E-30EF-4FD7-96C6-910607706BE9}" type="datetime1">
              <a:rPr lang="en-US" altLang="hu-HU"/>
              <a:pPr/>
              <a:t>5/20/2020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6DE75-F816-4F04-9774-1F0D9FC886FC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379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96E028-B199-46C9-8DB6-7A92AC4F986A}" type="datetime1">
              <a:rPr lang="en-US" altLang="hu-HU"/>
              <a:pPr/>
              <a:t>5/20/2020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7BA57-D56C-4F05-9ADA-1CEBFD20C0C5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8053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37B76-7209-4E2B-BC77-86A492B1B347}" type="datetime1">
              <a:rPr lang="en-US" altLang="hu-HU"/>
              <a:pPr/>
              <a:t>5/20/2020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99E65-DB0C-4A3B-A238-0A16EAEEF8B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61841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97087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4000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000" y="2209800"/>
            <a:ext cx="7920000" cy="3960000"/>
          </a:xfrm>
        </p:spPr>
        <p:txBody>
          <a:bodyPr/>
          <a:lstStyle>
            <a:lvl1pPr>
              <a:defRPr sz="2400"/>
            </a:lvl1pPr>
            <a:lvl2pPr>
              <a:buClrTx/>
              <a:defRPr sz="2000"/>
            </a:lvl2pPr>
            <a:lvl3pPr>
              <a:buClrTx/>
              <a:defRPr sz="2000"/>
            </a:lvl3pPr>
            <a:lvl4pPr>
              <a:buClrTx/>
              <a:defRPr sz="1800"/>
            </a:lvl4pPr>
            <a:lvl5pPr marL="1800000" indent="-187200" algn="l">
              <a:buClrTx/>
              <a:buFont typeface="Lucida Grande"/>
              <a:buChar char="–"/>
              <a:defRPr sz="1600">
                <a:solidFill>
                  <a:srgbClr val="232F61"/>
                </a:solidFill>
              </a:defRPr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667000" y="0"/>
            <a:ext cx="4254500" cy="914400"/>
          </a:xfrm>
        </p:spPr>
        <p:txBody>
          <a:bodyPr anchor="ctr"/>
          <a:lstStyle>
            <a:lvl1pPr marL="0" indent="0" algn="ctr">
              <a:lnSpc>
                <a:spcPts val="2160"/>
              </a:lnSpc>
              <a:spcBef>
                <a:spcPts val="0"/>
              </a:spcBef>
              <a:buNone/>
              <a:defRPr sz="1800">
                <a:solidFill>
                  <a:srgbClr val="02675F"/>
                </a:solidFill>
              </a:defRPr>
            </a:lvl1pPr>
            <a:lvl2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2pPr>
            <a:lvl3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3pPr>
            <a:lvl4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4pPr>
            <a:lvl5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163413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000" y="2209800"/>
            <a:ext cx="7920000" cy="3960000"/>
          </a:xfrm>
        </p:spPr>
        <p:txBody>
          <a:bodyPr/>
          <a:lstStyle>
            <a:lvl1pPr>
              <a:defRPr sz="1800"/>
            </a:lvl1pPr>
            <a:lvl2pPr>
              <a:buClrTx/>
              <a:defRPr sz="1600"/>
            </a:lvl2pPr>
            <a:lvl3pPr>
              <a:buClrTx/>
              <a:defRPr sz="2000"/>
            </a:lvl3pPr>
            <a:lvl4pPr>
              <a:buClrTx/>
              <a:defRPr sz="1800"/>
            </a:lvl4pPr>
            <a:lvl5pPr marL="1800000" indent="-187200" algn="l">
              <a:buClrTx/>
              <a:buFont typeface="Lucida Grande"/>
              <a:buChar char="–"/>
              <a:defRPr sz="1600">
                <a:solidFill>
                  <a:srgbClr val="232F61"/>
                </a:solidFill>
              </a:defRPr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667000" y="0"/>
            <a:ext cx="4254500" cy="914400"/>
          </a:xfrm>
        </p:spPr>
        <p:txBody>
          <a:bodyPr anchor="ctr"/>
          <a:lstStyle>
            <a:lvl1pPr marL="0" indent="0" algn="ctr">
              <a:lnSpc>
                <a:spcPts val="2160"/>
              </a:lnSpc>
              <a:spcBef>
                <a:spcPts val="0"/>
              </a:spcBef>
              <a:buNone/>
              <a:defRPr sz="1800">
                <a:solidFill>
                  <a:srgbClr val="02675F"/>
                </a:solidFill>
              </a:defRPr>
            </a:lvl1pPr>
            <a:lvl2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2pPr>
            <a:lvl3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3pPr>
            <a:lvl4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4pPr>
            <a:lvl5pPr>
              <a:lnSpc>
                <a:spcPts val="3600"/>
              </a:lnSpc>
              <a:buNone/>
              <a:defRPr sz="1800">
                <a:solidFill>
                  <a:srgbClr val="02675F"/>
                </a:solidFill>
              </a:defRPr>
            </a:lvl5pPr>
          </a:lstStyle>
          <a:p>
            <a:pPr lvl="0"/>
            <a:r>
              <a:rPr lang="hu-H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7771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F8718-811D-448B-9BFD-CE06A40328CE}" type="datetime1">
              <a:rPr lang="en-US" altLang="hu-HU"/>
              <a:pPr/>
              <a:t>5/20/2020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57904-F924-4981-8662-6AEC0038834C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00952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312EE-65D0-4022-9E7A-1A1C1A5889AD}" type="datetime1">
              <a:rPr lang="en-US" altLang="hu-HU"/>
              <a:pPr/>
              <a:t>5/20/2020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54449-E667-4EEB-9561-E14849BEA4B4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8894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73ECE-DB67-45AB-9365-40AC268206EB}" type="datetime1">
              <a:rPr lang="en-US" altLang="hu-HU"/>
              <a:pPr/>
              <a:t>5/20/2020</a:t>
            </a:fld>
            <a:endParaRPr lang="en-US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40FC1-8167-4BE3-BD39-D1871D57337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0636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7A8F41-C7F8-447D-A707-D6302A37C402}" type="datetime1">
              <a:rPr lang="en-US" altLang="hu-HU"/>
              <a:pPr/>
              <a:t>5/20/2020</a:t>
            </a:fld>
            <a:endParaRPr lang="en-US" alt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92897-C459-4B4E-A50C-B8482F1A993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40080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2FB75-FD5B-4494-8D05-7FDAC89907A3}" type="datetime1">
              <a:rPr lang="en-US" altLang="hu-HU"/>
              <a:pPr/>
              <a:t>5/20/2020</a:t>
            </a:fld>
            <a:endParaRPr lang="en-US" alt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71E26-7DD9-4DAD-92A5-EF9ECB188EC8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41259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E1EE2-0FB6-438C-9DF3-43420A403181}" type="datetime1">
              <a:rPr lang="en-US" altLang="hu-HU"/>
              <a:pPr/>
              <a:t>5/20/2020</a:t>
            </a:fld>
            <a:endParaRPr lang="en-US" alt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94249-E3E2-41B8-9FB8-837E39D354D7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939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21D2B-1F3B-4F44-BA66-B70449E47871}" type="datetime1">
              <a:rPr lang="en-US" altLang="hu-HU"/>
              <a:pPr/>
              <a:t>5/20/2020</a:t>
            </a:fld>
            <a:endParaRPr lang="en-US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25A8A-2392-4370-B72C-7BC54275D9F1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8298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5C61C-900A-4A89-8766-E012FBD91FA6}" type="datetime1">
              <a:rPr lang="en-US" altLang="hu-HU"/>
              <a:pPr/>
              <a:t>5/20/2020</a:t>
            </a:fld>
            <a:endParaRPr lang="en-US" alt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4E929-FC85-429A-B9C9-63F8A1F891C7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77788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title style</a:t>
            </a:r>
            <a:endParaRPr lang="en-US" altLang="hu-H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  <a:endParaRPr lang="en-US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B07078F-AC6B-42D1-A47A-2A547E22DF12}" type="datetime1">
              <a:rPr lang="en-US" altLang="hu-HU"/>
              <a:pPr/>
              <a:t>5/20/2020</a:t>
            </a:fld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E613891-4C26-40E5-99F5-9C7F2AFDB9FE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jogtar.hu/jogszabaly?docid=A1300163.TV&amp;searchUrl=/gyorskereso?pagenum%3D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min.ch/gov/en/star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min.ch/opc/de/classified-compilation/20081110/index.html#a2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j.admin.ch/dam/data/bj/publiservice/service/zivilprozessrecht/kant-feiertag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fix.ch/de/search/entity/welcom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map.c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zv.admin.ch/ezv/de/home/information-firmen/waren-anmelden/ausfuhr-aus-der-schweiz/voruebergehende-ausfuhr/carnet-ata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zv.admin.ch/ezv/de/home/information-private/reisen-und-einkaufen--freimengen-und-wertfreigrenze/einfuhr-in-die-schweiz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57199" y="2885039"/>
            <a:ext cx="5127171" cy="1470025"/>
          </a:xfrm>
        </p:spPr>
        <p:txBody>
          <a:bodyPr/>
          <a:lstStyle/>
          <a:p>
            <a:r>
              <a:rPr lang="hu-HU" altLang="hu-HU" dirty="0" smtClean="0">
                <a:solidFill>
                  <a:srgbClr val="FF0000"/>
                </a:solidFill>
              </a:rPr>
              <a:t>Svájc</a:t>
            </a:r>
            <a:br>
              <a:rPr lang="hu-HU" altLang="hu-HU" dirty="0" smtClean="0">
                <a:solidFill>
                  <a:srgbClr val="FF0000"/>
                </a:solidFill>
              </a:rPr>
            </a:br>
            <a:r>
              <a:rPr lang="hu-HU" altLang="hu-HU" dirty="0" smtClean="0"/>
              <a:t>országinformáció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792" y="4858753"/>
            <a:ext cx="6601408" cy="1752600"/>
          </a:xfrm>
        </p:spPr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hu-HU" sz="2800" u="sng" dirty="0" smtClean="0">
                <a:ea typeface="+mn-ea"/>
              </a:rPr>
              <a:t>Készítette</a:t>
            </a:r>
            <a:r>
              <a:rPr lang="hu-HU" sz="2800" dirty="0" smtClean="0">
                <a:ea typeface="+mn-ea"/>
              </a:rPr>
              <a:t>:</a:t>
            </a:r>
          </a:p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hu-HU" sz="2800" dirty="0" smtClean="0">
                <a:ea typeface="+mn-ea"/>
              </a:rPr>
              <a:t>Bányai Zsuzsanna külgazdasági attasé</a:t>
            </a:r>
          </a:p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hu-HU" sz="2800" dirty="0" smtClean="0">
                <a:ea typeface="+mn-ea"/>
              </a:rPr>
              <a:t>Piszter Csaba külgazdasági attasé</a:t>
            </a:r>
          </a:p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hu-HU" dirty="0" smtClean="0">
                <a:solidFill>
                  <a:schemeClr val="tx1"/>
                </a:solidFill>
                <a:ea typeface="+mn-ea"/>
              </a:rPr>
              <a:t>2019. május</a:t>
            </a:r>
            <a:endParaRPr lang="en-US" dirty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72" y="2885038"/>
            <a:ext cx="3484928" cy="187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44421" y="1257824"/>
            <a:ext cx="7772400" cy="633054"/>
          </a:xfrm>
        </p:spPr>
        <p:txBody>
          <a:bodyPr/>
          <a:lstStyle/>
          <a:p>
            <a:r>
              <a:rPr lang="hu-HU" sz="3200" dirty="0" smtClean="0"/>
              <a:t>Befektetési kapcsolatok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17038" y="2088873"/>
            <a:ext cx="6997958" cy="4397245"/>
          </a:xfrm>
        </p:spPr>
        <p:txBody>
          <a:bodyPr/>
          <a:lstStyle/>
          <a:p>
            <a:pPr marL="685800" lvl="1" indent="-285750" algn="just">
              <a:buFont typeface="Wingdings" panose="05000000000000000000" pitchFamily="2" charset="2"/>
              <a:buChar char="§"/>
            </a:pPr>
            <a:r>
              <a:rPr lang="hu-HU" sz="1100" b="1" dirty="0" err="1">
                <a:solidFill>
                  <a:srgbClr val="002060"/>
                </a:solidFill>
              </a:rPr>
              <a:t>Kühne</a:t>
            </a:r>
            <a:r>
              <a:rPr lang="hu-HU" sz="1100" b="1" dirty="0">
                <a:solidFill>
                  <a:srgbClr val="002060"/>
                </a:solidFill>
              </a:rPr>
              <a:t> + </a:t>
            </a:r>
            <a:r>
              <a:rPr lang="hu-HU" sz="1100" b="1" dirty="0" err="1" smtClean="0">
                <a:solidFill>
                  <a:srgbClr val="002060"/>
                </a:solidFill>
              </a:rPr>
              <a:t>Nagel</a:t>
            </a:r>
            <a:r>
              <a:rPr lang="hu-HU" sz="1100" b="1" dirty="0" smtClean="0">
                <a:solidFill>
                  <a:srgbClr val="002060"/>
                </a:solidFill>
              </a:rPr>
              <a:t> Szállítmányozási </a:t>
            </a:r>
            <a:r>
              <a:rPr lang="hu-HU" sz="1100" b="1" dirty="0">
                <a:solidFill>
                  <a:srgbClr val="002060"/>
                </a:solidFill>
              </a:rPr>
              <a:t>Kft.</a:t>
            </a:r>
            <a:r>
              <a:rPr lang="hu-HU" sz="1100" dirty="0">
                <a:solidFill>
                  <a:srgbClr val="002060"/>
                </a:solidFill>
              </a:rPr>
              <a:t> – </a:t>
            </a:r>
            <a:r>
              <a:rPr lang="hu-HU" sz="1100" i="1" dirty="0">
                <a:solidFill>
                  <a:srgbClr val="002060"/>
                </a:solidFill>
              </a:rPr>
              <a:t>a Magyar </a:t>
            </a:r>
            <a:r>
              <a:rPr lang="hu-HU" sz="1100" i="1" dirty="0" smtClean="0">
                <a:solidFill>
                  <a:srgbClr val="002060"/>
                </a:solidFill>
              </a:rPr>
              <a:t>Kormány </a:t>
            </a:r>
            <a:r>
              <a:rPr lang="hu-HU" sz="1100" i="1" dirty="0">
                <a:solidFill>
                  <a:srgbClr val="002060"/>
                </a:solidFill>
              </a:rPr>
              <a:t>stratégiai partnere</a:t>
            </a:r>
          </a:p>
          <a:p>
            <a:pPr marL="400050" lvl="1" algn="just"/>
            <a:r>
              <a:rPr lang="hu-HU" sz="1100" dirty="0">
                <a:solidFill>
                  <a:srgbClr val="002060"/>
                </a:solidFill>
              </a:rPr>
              <a:t>2017. október 10-én átadott új 23 ezer négyzetméteres logisztikai központ egy 5 milliárd forintos fejlesztés, mely nyomán 160 új munkahely jött létre. </a:t>
            </a:r>
            <a:r>
              <a:rPr lang="hu-HU" sz="1100" dirty="0" smtClean="0">
                <a:solidFill>
                  <a:srgbClr val="002060"/>
                </a:solidFill>
              </a:rPr>
              <a:t>A </a:t>
            </a:r>
            <a:r>
              <a:rPr lang="hu-HU" sz="1100" dirty="0">
                <a:solidFill>
                  <a:srgbClr val="002060"/>
                </a:solidFill>
              </a:rPr>
              <a:t>vállalat 2017. évi nettó árbevétel </a:t>
            </a:r>
            <a:r>
              <a:rPr lang="hu-HU" sz="1100" dirty="0" smtClean="0">
                <a:solidFill>
                  <a:srgbClr val="002060"/>
                </a:solidFill>
              </a:rPr>
              <a:t>38 867 millió </a:t>
            </a:r>
            <a:r>
              <a:rPr lang="hu-HU" sz="1100" dirty="0">
                <a:solidFill>
                  <a:srgbClr val="002060"/>
                </a:solidFill>
              </a:rPr>
              <a:t>HUF </a:t>
            </a:r>
            <a:r>
              <a:rPr lang="hu-HU" sz="1100" dirty="0" smtClean="0">
                <a:solidFill>
                  <a:srgbClr val="002060"/>
                </a:solidFill>
              </a:rPr>
              <a:t>volt, </a:t>
            </a:r>
            <a:r>
              <a:rPr lang="hu-HU" sz="1100" dirty="0">
                <a:solidFill>
                  <a:srgbClr val="002060"/>
                </a:solidFill>
              </a:rPr>
              <a:t>mely </a:t>
            </a:r>
            <a:r>
              <a:rPr lang="hu-HU" sz="1100" dirty="0" smtClean="0">
                <a:solidFill>
                  <a:srgbClr val="002060"/>
                </a:solidFill>
              </a:rPr>
              <a:t>125 </a:t>
            </a:r>
            <a:r>
              <a:rPr lang="hu-HU" sz="1100" dirty="0">
                <a:solidFill>
                  <a:srgbClr val="002060"/>
                </a:solidFill>
              </a:rPr>
              <a:t>millió EUR-nak felel </a:t>
            </a:r>
            <a:r>
              <a:rPr lang="hu-HU" sz="1100" dirty="0" smtClean="0">
                <a:solidFill>
                  <a:srgbClr val="002060"/>
                </a:solidFill>
              </a:rPr>
              <a:t>meg </a:t>
            </a:r>
            <a:r>
              <a:rPr lang="hu-HU" sz="1100" dirty="0">
                <a:solidFill>
                  <a:srgbClr val="002060"/>
                </a:solidFill>
              </a:rPr>
              <a:t>(2017.12.31)</a:t>
            </a:r>
            <a:r>
              <a:rPr lang="hu-HU" sz="1100" dirty="0" smtClean="0">
                <a:solidFill>
                  <a:srgbClr val="002060"/>
                </a:solidFill>
              </a:rPr>
              <a:t>. </a:t>
            </a:r>
            <a:r>
              <a:rPr lang="hu-HU" sz="1100" dirty="0">
                <a:solidFill>
                  <a:srgbClr val="002060"/>
                </a:solidFill>
              </a:rPr>
              <a:t>A cég 1782 alkalmazottat foglalkoztat (2019.04.05). </a:t>
            </a:r>
            <a:endParaRPr lang="hu-HU" sz="1100" dirty="0" smtClean="0">
              <a:solidFill>
                <a:srgbClr val="002060"/>
              </a:solidFill>
            </a:endParaRPr>
          </a:p>
          <a:p>
            <a:pPr marL="685800" lvl="1" indent="-285750" algn="just">
              <a:buFont typeface="Wingdings" panose="05000000000000000000" pitchFamily="2" charset="2"/>
              <a:buChar char="§"/>
            </a:pPr>
            <a:r>
              <a:rPr lang="hu-HU" sz="1100" b="1" dirty="0" err="1" smtClean="0">
                <a:solidFill>
                  <a:srgbClr val="002060"/>
                </a:solidFill>
              </a:rPr>
              <a:t>Syngenta</a:t>
            </a:r>
            <a:r>
              <a:rPr lang="hu-HU" sz="1100" b="1" dirty="0" smtClean="0">
                <a:solidFill>
                  <a:srgbClr val="002060"/>
                </a:solidFill>
              </a:rPr>
              <a:t> Magyarország Kft</a:t>
            </a:r>
            <a:r>
              <a:rPr lang="hu-HU" sz="1100" b="1" dirty="0">
                <a:solidFill>
                  <a:srgbClr val="002060"/>
                </a:solidFill>
              </a:rPr>
              <a:t>.</a:t>
            </a:r>
          </a:p>
          <a:p>
            <a:pPr marL="400050" lvl="1" algn="just"/>
            <a:r>
              <a:rPr lang="hu-HU" sz="1100" dirty="0">
                <a:solidFill>
                  <a:srgbClr val="002060"/>
                </a:solidFill>
              </a:rPr>
              <a:t>2012-ben egy 10 éves, mindösszesen 13,5 milliárd forintos fejlesztési program zárult le.  A vállalat 2017. évi nettó árbevétel 56 521 millió HUF volt, mely 181 millió EUR-nak felel meg (2017.12.31). A cég 293 alkalmazottat foglalkoztat (2019.04.05</a:t>
            </a:r>
            <a:r>
              <a:rPr lang="hu-HU" sz="1100" dirty="0" smtClean="0">
                <a:solidFill>
                  <a:srgbClr val="002060"/>
                </a:solidFill>
              </a:rPr>
              <a:t>).</a:t>
            </a:r>
          </a:p>
          <a:p>
            <a:pPr marL="685800" lvl="1" indent="-285750" algn="just">
              <a:buFont typeface="Wingdings" panose="05000000000000000000" pitchFamily="2" charset="2"/>
              <a:buChar char="§"/>
            </a:pPr>
            <a:r>
              <a:rPr lang="hu-HU" sz="1100" b="1" dirty="0" smtClean="0">
                <a:solidFill>
                  <a:srgbClr val="002060"/>
                </a:solidFill>
              </a:rPr>
              <a:t>Novartis Hungária Egészségügyi Kft.</a:t>
            </a:r>
            <a:endParaRPr lang="hu-HU" sz="1100" b="1" dirty="0">
              <a:solidFill>
                <a:srgbClr val="002060"/>
              </a:solidFill>
            </a:endParaRPr>
          </a:p>
          <a:p>
            <a:pPr marL="400050" lvl="1" algn="just"/>
            <a:r>
              <a:rPr lang="hu-HU" sz="1100" dirty="0">
                <a:solidFill>
                  <a:srgbClr val="002060"/>
                </a:solidFill>
              </a:rPr>
              <a:t>A vállalat 2017. évi nettó árbevétel 44 001 millió HUF volt, mely 141 millió EUR-nak felel meg (2017.12.31). A cég 176 alkalmazottat foglalkoztat (2019.04.05</a:t>
            </a:r>
            <a:r>
              <a:rPr lang="hu-HU" sz="1100" dirty="0" smtClean="0">
                <a:solidFill>
                  <a:srgbClr val="002060"/>
                </a:solidFill>
              </a:rPr>
              <a:t>).</a:t>
            </a:r>
          </a:p>
          <a:p>
            <a:pPr marL="685800" lvl="1" indent="-285750" algn="just">
              <a:buFont typeface="Wingdings" panose="05000000000000000000" pitchFamily="2" charset="2"/>
              <a:buChar char="§"/>
            </a:pPr>
            <a:r>
              <a:rPr lang="hu-HU" sz="1100" b="1" dirty="0" err="1" smtClean="0">
                <a:solidFill>
                  <a:srgbClr val="002060"/>
                </a:solidFill>
              </a:rPr>
              <a:t>Givaudan</a:t>
            </a:r>
            <a:r>
              <a:rPr lang="hu-HU" sz="1100" b="1" dirty="0" smtClean="0">
                <a:solidFill>
                  <a:srgbClr val="002060"/>
                </a:solidFill>
              </a:rPr>
              <a:t> Hungary Kft.</a:t>
            </a:r>
            <a:endParaRPr lang="hu-HU" sz="1100" b="1" dirty="0">
              <a:solidFill>
                <a:srgbClr val="002060"/>
              </a:solidFill>
            </a:endParaRPr>
          </a:p>
          <a:p>
            <a:pPr marL="400050" lvl="1" algn="just"/>
            <a:r>
              <a:rPr lang="hu-HU" sz="1100" dirty="0">
                <a:solidFill>
                  <a:srgbClr val="002060"/>
                </a:solidFill>
              </a:rPr>
              <a:t>2012-ben Makón átadták a cég eddigi legnagyobb befektetését, mely 130 millió EUR, közel 39 milliárd forintos beruházás, 50 ezer négyzetméteren. A vállalat 2017. évi nettó árbevétel 43 681 millió HUF volt, mely 133 millió EUR-nak felel meg (2017.12.31). A cég 448 alkalmazottat foglalkoztat (2019.04.05</a:t>
            </a:r>
            <a:r>
              <a:rPr lang="hu-HU" sz="1100" dirty="0" smtClean="0">
                <a:solidFill>
                  <a:srgbClr val="002060"/>
                </a:solidFill>
              </a:rPr>
              <a:t>).</a:t>
            </a:r>
          </a:p>
          <a:p>
            <a:pPr marL="685800" lvl="1" indent="-285750" algn="just">
              <a:buFont typeface="Wingdings" panose="05000000000000000000" pitchFamily="2" charset="2"/>
              <a:buChar char="§"/>
            </a:pPr>
            <a:r>
              <a:rPr lang="hu-HU" sz="1100" b="1" dirty="0" err="1" smtClean="0">
                <a:solidFill>
                  <a:srgbClr val="002060"/>
                </a:solidFill>
              </a:rPr>
              <a:t>Cabtec</a:t>
            </a:r>
            <a:r>
              <a:rPr lang="hu-HU" sz="1100" b="1" dirty="0" smtClean="0">
                <a:solidFill>
                  <a:srgbClr val="002060"/>
                </a:solidFill>
              </a:rPr>
              <a:t> </a:t>
            </a:r>
            <a:r>
              <a:rPr lang="hu-HU" sz="1100" b="1" dirty="0">
                <a:solidFill>
                  <a:srgbClr val="002060"/>
                </a:solidFill>
              </a:rPr>
              <a:t>Kábelkonfekcionáló és Készülékgyártó </a:t>
            </a:r>
            <a:r>
              <a:rPr lang="hu-HU" sz="1100" b="1" dirty="0" smtClean="0">
                <a:solidFill>
                  <a:srgbClr val="002060"/>
                </a:solidFill>
              </a:rPr>
              <a:t>Kft</a:t>
            </a:r>
            <a:r>
              <a:rPr lang="hu-HU" sz="1100" dirty="0">
                <a:solidFill>
                  <a:srgbClr val="002060"/>
                </a:solidFill>
              </a:rPr>
              <a:t>.	</a:t>
            </a:r>
          </a:p>
          <a:p>
            <a:pPr marL="400050" lvl="1" algn="just"/>
            <a:r>
              <a:rPr lang="hu-HU" sz="1100" dirty="0">
                <a:solidFill>
                  <a:srgbClr val="002060"/>
                </a:solidFill>
              </a:rPr>
              <a:t>Másfél millió euró értékben hajtott végre beruházást 2014-ben. A vállalat 2017. évi nettó árbevétel 17 983 millió HUF volt, mely </a:t>
            </a:r>
            <a:r>
              <a:rPr lang="hu-HU" sz="1100" dirty="0" smtClean="0">
                <a:solidFill>
                  <a:srgbClr val="002060"/>
                </a:solidFill>
              </a:rPr>
              <a:t>55 </a:t>
            </a:r>
            <a:r>
              <a:rPr lang="hu-HU" sz="1100" dirty="0">
                <a:solidFill>
                  <a:srgbClr val="002060"/>
                </a:solidFill>
              </a:rPr>
              <a:t>millió EUR-nak felel meg (2017.12.31). A cég 954 alkalmazottat foglalkoztat (2019.04.05). </a:t>
            </a:r>
            <a:endParaRPr lang="hu-HU" sz="1100" dirty="0" smtClean="0">
              <a:solidFill>
                <a:srgbClr val="002060"/>
              </a:solidFill>
            </a:endParaRPr>
          </a:p>
          <a:p>
            <a:pPr marL="685800" lvl="1" indent="-285750" algn="just">
              <a:buFont typeface="Wingdings" panose="05000000000000000000" pitchFamily="2" charset="2"/>
              <a:buChar char="§"/>
            </a:pPr>
            <a:r>
              <a:rPr lang="hu-HU" sz="1100" b="1" dirty="0" smtClean="0">
                <a:solidFill>
                  <a:srgbClr val="002060"/>
                </a:solidFill>
              </a:rPr>
              <a:t>Roche Magyarország Gyógyszer-és Vegyianyagkereskedelmi Kft.</a:t>
            </a:r>
            <a:endParaRPr lang="hu-HU" sz="1100" b="1" dirty="0">
              <a:solidFill>
                <a:srgbClr val="002060"/>
              </a:solidFill>
            </a:endParaRPr>
          </a:p>
          <a:p>
            <a:pPr marL="400050" lvl="1" algn="just"/>
            <a:r>
              <a:rPr lang="hu-HU" sz="1100" dirty="0">
                <a:solidFill>
                  <a:srgbClr val="002060"/>
                </a:solidFill>
              </a:rPr>
              <a:t>A vállalat 2017. évi nettó árbevétel 36 891 millió HUF volt (2017.12.31), mely 118 millió EUR-nak felel meg. A cég 151 alkalmazottat foglalkoztat (2019.04.05).</a:t>
            </a:r>
          </a:p>
        </p:txBody>
      </p:sp>
    </p:spTree>
    <p:extLst>
      <p:ext uri="{BB962C8B-B14F-4D97-AF65-F5344CB8AC3E}">
        <p14:creationId xmlns:p14="http://schemas.microsoft.com/office/powerpoint/2010/main" val="162321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50710"/>
            <a:ext cx="7772400" cy="948677"/>
          </a:xfrm>
        </p:spPr>
        <p:txBody>
          <a:bodyPr/>
          <a:lstStyle/>
          <a:p>
            <a:r>
              <a:rPr lang="hu-HU" sz="3200" dirty="0" smtClean="0"/>
              <a:t>Befektetési kapcsolatok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19673" y="2018328"/>
            <a:ext cx="7016621" cy="4105469"/>
          </a:xfrm>
        </p:spPr>
        <p:txBody>
          <a:bodyPr/>
          <a:lstStyle/>
          <a:p>
            <a:pPr marL="685800" lvl="1" indent="-285750" algn="just">
              <a:buFont typeface="Wingdings" panose="05000000000000000000" pitchFamily="2" charset="2"/>
              <a:buChar char="§"/>
            </a:pPr>
            <a:r>
              <a:rPr lang="hu-HU" sz="1100" b="1" dirty="0" err="1">
                <a:solidFill>
                  <a:srgbClr val="002060"/>
                </a:solidFill>
              </a:rPr>
              <a:t>Alpiq</a:t>
            </a:r>
            <a:r>
              <a:rPr lang="hu-HU" sz="1100" b="1" dirty="0">
                <a:solidFill>
                  <a:srgbClr val="002060"/>
                </a:solidFill>
              </a:rPr>
              <a:t> Csepel Kft. </a:t>
            </a:r>
            <a:r>
              <a:rPr lang="hu-HU" sz="1100" dirty="0">
                <a:solidFill>
                  <a:srgbClr val="002060"/>
                </a:solidFill>
              </a:rPr>
              <a:t>	</a:t>
            </a:r>
          </a:p>
          <a:p>
            <a:pPr marL="400050" lvl="1" algn="just"/>
            <a:r>
              <a:rPr lang="hu-HU" sz="1100" dirty="0">
                <a:solidFill>
                  <a:srgbClr val="002060"/>
                </a:solidFill>
              </a:rPr>
              <a:t>A vállalat 2017. évi nettó árbevétel 27 010 millió HUF volt (2017.12.31), mely 87 millió EUR-nak felel meg. A cég 17 alkalmazottat foglalkoztat (2019.04.05</a:t>
            </a:r>
            <a:r>
              <a:rPr lang="hu-HU" sz="1100" dirty="0" smtClean="0">
                <a:solidFill>
                  <a:srgbClr val="002060"/>
                </a:solidFill>
              </a:rPr>
              <a:t>).</a:t>
            </a:r>
          </a:p>
          <a:p>
            <a:pPr marL="685800" lvl="1" indent="-285750" algn="just">
              <a:buFont typeface="Wingdings" panose="05000000000000000000" pitchFamily="2" charset="2"/>
              <a:buChar char="§"/>
            </a:pPr>
            <a:r>
              <a:rPr lang="hu-HU" sz="1100" b="1" dirty="0" err="1" smtClean="0">
                <a:solidFill>
                  <a:srgbClr val="002060"/>
                </a:solidFill>
              </a:rPr>
              <a:t>Fornetti</a:t>
            </a:r>
            <a:r>
              <a:rPr lang="hu-HU" sz="1100" b="1" dirty="0" smtClean="0">
                <a:solidFill>
                  <a:srgbClr val="002060"/>
                </a:solidFill>
              </a:rPr>
              <a:t> </a:t>
            </a:r>
            <a:r>
              <a:rPr lang="hu-HU" sz="1100" b="1" dirty="0">
                <a:solidFill>
                  <a:srgbClr val="002060"/>
                </a:solidFill>
              </a:rPr>
              <a:t>Fagyasztott Pékáru-termelő és Kereskedelmi </a:t>
            </a:r>
            <a:r>
              <a:rPr lang="hu-HU" sz="1100" b="1" dirty="0" smtClean="0">
                <a:solidFill>
                  <a:srgbClr val="002060"/>
                </a:solidFill>
              </a:rPr>
              <a:t>Kft</a:t>
            </a:r>
            <a:r>
              <a:rPr lang="hu-HU" sz="1100" b="1" dirty="0">
                <a:solidFill>
                  <a:srgbClr val="002060"/>
                </a:solidFill>
              </a:rPr>
              <a:t>.	</a:t>
            </a:r>
            <a:r>
              <a:rPr lang="hu-HU" sz="1100" dirty="0">
                <a:solidFill>
                  <a:srgbClr val="002060"/>
                </a:solidFill>
              </a:rPr>
              <a:t>	</a:t>
            </a:r>
          </a:p>
          <a:p>
            <a:pPr marL="400050" lvl="1" algn="just"/>
            <a:r>
              <a:rPr lang="hu-HU" sz="1100" dirty="0">
                <a:solidFill>
                  <a:srgbClr val="002060"/>
                </a:solidFill>
              </a:rPr>
              <a:t>A vállalat </a:t>
            </a:r>
            <a:r>
              <a:rPr lang="hu-HU" sz="1100" dirty="0" smtClean="0">
                <a:solidFill>
                  <a:srgbClr val="002060"/>
                </a:solidFill>
              </a:rPr>
              <a:t>nettó árbevétele legutóbb </a:t>
            </a:r>
            <a:r>
              <a:rPr lang="hu-HU" sz="1100" dirty="0">
                <a:solidFill>
                  <a:srgbClr val="002060"/>
                </a:solidFill>
              </a:rPr>
              <a:t>28 538 millió HUF volt, mely 88 millió EUR-nak felel meg (2018.07.31). A cég 865 alkalmazottat foglalkoztat (2019.04.05).</a:t>
            </a:r>
          </a:p>
          <a:p>
            <a:pPr marL="685800" lvl="1" indent="-285750" algn="just">
              <a:buFont typeface="Wingdings" panose="05000000000000000000" pitchFamily="2" charset="2"/>
              <a:buChar char="§"/>
            </a:pPr>
            <a:r>
              <a:rPr lang="hu-HU" sz="1100" b="1" dirty="0" err="1" smtClean="0">
                <a:solidFill>
                  <a:srgbClr val="002060"/>
                </a:solidFill>
              </a:rPr>
              <a:t>Sandoz</a:t>
            </a:r>
            <a:r>
              <a:rPr lang="hu-HU" sz="1100" b="1" dirty="0" smtClean="0">
                <a:solidFill>
                  <a:srgbClr val="002060"/>
                </a:solidFill>
              </a:rPr>
              <a:t> Hungária Kereskedelmi Kft.</a:t>
            </a:r>
            <a:endParaRPr lang="hu-HU" sz="1100" b="1" dirty="0">
              <a:solidFill>
                <a:srgbClr val="002060"/>
              </a:solidFill>
            </a:endParaRPr>
          </a:p>
          <a:p>
            <a:pPr marL="400050" lvl="1" algn="just"/>
            <a:r>
              <a:rPr lang="hu-HU" sz="1100" dirty="0">
                <a:solidFill>
                  <a:srgbClr val="002060"/>
                </a:solidFill>
              </a:rPr>
              <a:t>A vállalat 2017. évi nettó árbevétel 24 923 millió HUF volt, mely 80 millió EUR-nak felel meg (2017.12.31). A cég 177 alkalmazottat foglalkoztat (2019.04.05).</a:t>
            </a:r>
          </a:p>
          <a:p>
            <a:pPr marL="685800" lvl="1" indent="-285750" algn="just">
              <a:buFont typeface="Wingdings" panose="05000000000000000000" pitchFamily="2" charset="2"/>
              <a:buChar char="§"/>
            </a:pPr>
            <a:r>
              <a:rPr lang="hu-HU" sz="1100" b="1" dirty="0" smtClean="0">
                <a:solidFill>
                  <a:srgbClr val="002060"/>
                </a:solidFill>
              </a:rPr>
              <a:t>Maxon </a:t>
            </a:r>
            <a:r>
              <a:rPr lang="hu-HU" sz="1100" b="1" dirty="0">
                <a:solidFill>
                  <a:srgbClr val="002060"/>
                </a:solidFill>
              </a:rPr>
              <a:t>Motor Hungary </a:t>
            </a:r>
            <a:r>
              <a:rPr lang="hu-HU" sz="1100" b="1" dirty="0" smtClean="0">
                <a:solidFill>
                  <a:srgbClr val="002060"/>
                </a:solidFill>
              </a:rPr>
              <a:t>Elektronikai Kft</a:t>
            </a:r>
            <a:r>
              <a:rPr lang="hu-HU" sz="1100" b="1" dirty="0">
                <a:solidFill>
                  <a:srgbClr val="002060"/>
                </a:solidFill>
              </a:rPr>
              <a:t>.</a:t>
            </a:r>
          </a:p>
          <a:p>
            <a:pPr marL="400050" lvl="1" algn="just"/>
            <a:r>
              <a:rPr lang="hu-HU" sz="1100" dirty="0">
                <a:solidFill>
                  <a:srgbClr val="002060"/>
                </a:solidFill>
              </a:rPr>
              <a:t>Mintegy 4,2 milliárd forintos beruházással bővíti veszprémi elektromotor gyárát a svájci </a:t>
            </a:r>
            <a:r>
              <a:rPr lang="hu-HU" sz="1100" dirty="0" err="1">
                <a:solidFill>
                  <a:srgbClr val="002060"/>
                </a:solidFill>
              </a:rPr>
              <a:t>Maxon</a:t>
            </a:r>
            <a:r>
              <a:rPr lang="hu-HU" sz="1100" dirty="0">
                <a:solidFill>
                  <a:srgbClr val="002060"/>
                </a:solidFill>
              </a:rPr>
              <a:t> magyarországi leányvállalata, a </a:t>
            </a:r>
            <a:r>
              <a:rPr lang="hu-HU" sz="1100" dirty="0" err="1">
                <a:solidFill>
                  <a:srgbClr val="002060"/>
                </a:solidFill>
              </a:rPr>
              <a:t>Maxon</a:t>
            </a:r>
            <a:r>
              <a:rPr lang="hu-HU" sz="1100" dirty="0">
                <a:solidFill>
                  <a:srgbClr val="002060"/>
                </a:solidFill>
              </a:rPr>
              <a:t> Motor Hungary Kft., a beruházás 102 új munkahelyet teremt. A beruházáshoz a magyar kormány 1 milliárd ötvenmillió forint vissza nem térítendő támogatást nyújt. A vállalat 2017. évi nettó árbevétel </a:t>
            </a:r>
            <a:r>
              <a:rPr lang="hu-HU" sz="1100" dirty="0" smtClean="0">
                <a:solidFill>
                  <a:srgbClr val="002060"/>
                </a:solidFill>
              </a:rPr>
              <a:t>4 138 </a:t>
            </a:r>
            <a:r>
              <a:rPr lang="hu-HU" sz="1100" dirty="0">
                <a:solidFill>
                  <a:srgbClr val="002060"/>
                </a:solidFill>
              </a:rPr>
              <a:t>millió HUF volt, mely 13 millió EUR-nak felel meg (2017.12.31). A cég 498 alkalmazottat foglalkoztat (2019.04.05</a:t>
            </a:r>
            <a:r>
              <a:rPr lang="hu-HU" sz="1100" dirty="0" smtClean="0">
                <a:solidFill>
                  <a:srgbClr val="002060"/>
                </a:solidFill>
              </a:rPr>
              <a:t>).</a:t>
            </a:r>
          </a:p>
          <a:p>
            <a:pPr marL="571500" lvl="1" indent="-171450" algn="just">
              <a:buFont typeface="Wingdings" panose="05000000000000000000" pitchFamily="2" charset="2"/>
              <a:buChar char="§"/>
            </a:pPr>
            <a:r>
              <a:rPr lang="hu-HU" sz="1100" b="1" dirty="0" err="1" smtClean="0">
                <a:solidFill>
                  <a:srgbClr val="002060"/>
                </a:solidFill>
              </a:rPr>
              <a:t>Rehau</a:t>
            </a:r>
            <a:r>
              <a:rPr lang="hu-HU" sz="1100" b="1" dirty="0" smtClean="0">
                <a:solidFill>
                  <a:srgbClr val="002060"/>
                </a:solidFill>
              </a:rPr>
              <a:t>-Automotive </a:t>
            </a:r>
            <a:r>
              <a:rPr lang="hu-HU" sz="1100" b="1" dirty="0">
                <a:solidFill>
                  <a:srgbClr val="002060"/>
                </a:solidFill>
              </a:rPr>
              <a:t>Kft</a:t>
            </a:r>
            <a:r>
              <a:rPr lang="hu-HU" sz="1100" b="1" dirty="0" smtClean="0">
                <a:solidFill>
                  <a:srgbClr val="002060"/>
                </a:solidFill>
              </a:rPr>
              <a:t>. </a:t>
            </a:r>
            <a:r>
              <a:rPr lang="hu-HU" sz="1100" i="1" dirty="0" smtClean="0">
                <a:solidFill>
                  <a:srgbClr val="002060"/>
                </a:solidFill>
              </a:rPr>
              <a:t>– a Magyar Kormány stratégiai partnere</a:t>
            </a:r>
          </a:p>
          <a:p>
            <a:pPr marL="400050" lvl="1" algn="just"/>
            <a:r>
              <a:rPr lang="hu-HU" sz="1100" dirty="0">
                <a:solidFill>
                  <a:srgbClr val="002060"/>
                </a:solidFill>
              </a:rPr>
              <a:t>2005-ben egy logisztikai központot hoztak létre Győrben, amit 2013-ban a saját üzemük felépítése követett</a:t>
            </a:r>
            <a:r>
              <a:rPr lang="hu-HU" sz="1100" dirty="0" smtClean="0">
                <a:solidFill>
                  <a:srgbClr val="002060"/>
                </a:solidFill>
              </a:rPr>
              <a:t>. A cég 2018-as, 40 </a:t>
            </a:r>
            <a:r>
              <a:rPr lang="hu-HU" sz="1100" dirty="0">
                <a:solidFill>
                  <a:srgbClr val="002060"/>
                </a:solidFill>
              </a:rPr>
              <a:t>milliárd forintos </a:t>
            </a:r>
            <a:r>
              <a:rPr lang="hu-HU" sz="1100" dirty="0" err="1" smtClean="0">
                <a:solidFill>
                  <a:srgbClr val="002060"/>
                </a:solidFill>
              </a:rPr>
              <a:t>újhartyáni</a:t>
            </a:r>
            <a:r>
              <a:rPr lang="hu-HU" sz="1100" dirty="0" smtClean="0">
                <a:solidFill>
                  <a:srgbClr val="002060"/>
                </a:solidFill>
              </a:rPr>
              <a:t> </a:t>
            </a:r>
            <a:r>
              <a:rPr lang="hu-HU" sz="1100" dirty="0">
                <a:solidFill>
                  <a:srgbClr val="002060"/>
                </a:solidFill>
              </a:rPr>
              <a:t>beruházásával csúcstechnológiás gyártási technológiával állít </a:t>
            </a:r>
            <a:r>
              <a:rPr lang="hu-HU" sz="1100" dirty="0" smtClean="0">
                <a:solidFill>
                  <a:srgbClr val="002060"/>
                </a:solidFill>
              </a:rPr>
              <a:t>majd elő </a:t>
            </a:r>
            <a:r>
              <a:rPr lang="hu-HU" sz="1100" dirty="0">
                <a:solidFill>
                  <a:srgbClr val="002060"/>
                </a:solidFill>
              </a:rPr>
              <a:t>műanyag gépjármű lökhárítókat, és 652 új munkahelyet létesít. A vállalat 2017. évi nettó árbevétel </a:t>
            </a:r>
            <a:r>
              <a:rPr lang="hu-HU" sz="1100" dirty="0" smtClean="0">
                <a:solidFill>
                  <a:srgbClr val="002060"/>
                </a:solidFill>
              </a:rPr>
              <a:t>26 240millió </a:t>
            </a:r>
            <a:r>
              <a:rPr lang="hu-HU" sz="1100" dirty="0">
                <a:solidFill>
                  <a:srgbClr val="002060"/>
                </a:solidFill>
              </a:rPr>
              <a:t>HUF volt, mely </a:t>
            </a:r>
            <a:r>
              <a:rPr lang="hu-HU" sz="1100" dirty="0" smtClean="0">
                <a:solidFill>
                  <a:srgbClr val="002060"/>
                </a:solidFill>
              </a:rPr>
              <a:t>80 </a:t>
            </a:r>
            <a:r>
              <a:rPr lang="hu-HU" sz="1100" dirty="0">
                <a:solidFill>
                  <a:srgbClr val="002060"/>
                </a:solidFill>
              </a:rPr>
              <a:t>millió EUR-nak felel meg (2017.12.31). A cég </a:t>
            </a:r>
            <a:r>
              <a:rPr lang="hu-HU" sz="1100" dirty="0" smtClean="0">
                <a:solidFill>
                  <a:srgbClr val="002060"/>
                </a:solidFill>
              </a:rPr>
              <a:t>522 </a:t>
            </a:r>
            <a:r>
              <a:rPr lang="hu-HU" sz="1100" dirty="0">
                <a:solidFill>
                  <a:srgbClr val="002060"/>
                </a:solidFill>
              </a:rPr>
              <a:t>alkalmazottat foglalkoztat (2019.04.05).</a:t>
            </a:r>
          </a:p>
          <a:p>
            <a:pPr marL="400050" lvl="1" algn="just"/>
            <a:endParaRPr lang="hu-HU" sz="1100" dirty="0">
              <a:solidFill>
                <a:srgbClr val="000000"/>
              </a:solidFill>
            </a:endParaRPr>
          </a:p>
          <a:p>
            <a:pPr marL="400050" lvl="1" algn="just"/>
            <a:r>
              <a:rPr lang="hu-HU" sz="1100" dirty="0" smtClean="0">
                <a:solidFill>
                  <a:srgbClr val="002060"/>
                </a:solidFill>
              </a:rPr>
              <a:t>* A </a:t>
            </a:r>
            <a:r>
              <a:rPr lang="hu-HU" sz="1100" dirty="0">
                <a:solidFill>
                  <a:srgbClr val="002060"/>
                </a:solidFill>
              </a:rPr>
              <a:t>Svájcban leányvállalattal vagy kereskedelmi képviselettel rendelkező magyar cégek száma még csekély, kiemelendő azonban a </a:t>
            </a:r>
            <a:r>
              <a:rPr lang="hu-HU" sz="1100" b="1" dirty="0">
                <a:solidFill>
                  <a:srgbClr val="002060"/>
                </a:solidFill>
              </a:rPr>
              <a:t>MET Holding AG </a:t>
            </a:r>
            <a:r>
              <a:rPr lang="hu-HU" sz="1100" dirty="0">
                <a:solidFill>
                  <a:srgbClr val="002060"/>
                </a:solidFill>
              </a:rPr>
              <a:t>(energiaipar), a </a:t>
            </a:r>
            <a:r>
              <a:rPr lang="hu-HU" sz="1100" b="1" dirty="0">
                <a:solidFill>
                  <a:srgbClr val="002060"/>
                </a:solidFill>
              </a:rPr>
              <a:t>Gedeon Richter AG </a:t>
            </a:r>
            <a:r>
              <a:rPr lang="hu-HU" sz="1100" dirty="0">
                <a:solidFill>
                  <a:srgbClr val="002060"/>
                </a:solidFill>
              </a:rPr>
              <a:t>(gyógyszeripar), az </a:t>
            </a:r>
            <a:r>
              <a:rPr lang="hu-HU" sz="1100" b="1" dirty="0">
                <a:solidFill>
                  <a:srgbClr val="002060"/>
                </a:solidFill>
              </a:rPr>
              <a:t>MVM International AG</a:t>
            </a:r>
            <a:r>
              <a:rPr lang="hu-HU" sz="1100" dirty="0">
                <a:solidFill>
                  <a:srgbClr val="002060"/>
                </a:solidFill>
              </a:rPr>
              <a:t> (villamosenergia-ipar), illetve a </a:t>
            </a:r>
            <a:r>
              <a:rPr lang="hu-HU" sz="1100" b="1" dirty="0" err="1">
                <a:solidFill>
                  <a:srgbClr val="002060"/>
                </a:solidFill>
              </a:rPr>
              <a:t>WizzAir</a:t>
            </a:r>
            <a:r>
              <a:rPr lang="hu-HU" sz="1100" dirty="0">
                <a:solidFill>
                  <a:srgbClr val="002060"/>
                </a:solidFill>
              </a:rPr>
              <a:t> (légiközlekedés</a:t>
            </a:r>
            <a:r>
              <a:rPr lang="hu-HU" sz="1100" dirty="0" smtClean="0">
                <a:solidFill>
                  <a:srgbClr val="002060"/>
                </a:solidFill>
              </a:rPr>
              <a:t>).</a:t>
            </a:r>
            <a:endParaRPr lang="hu-HU" sz="1100" dirty="0">
              <a:solidFill>
                <a:srgbClr val="00206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 fontScale="62500" lnSpcReduction="20000"/>
          </a:bodyPr>
          <a:lstStyle/>
          <a:p>
            <a:pPr lvl="1" indent="-342900">
              <a:buFont typeface="+mj-lt"/>
              <a:buAutoNum type="arabicPeriod"/>
            </a:pPr>
            <a:endParaRPr lang="hu-HU" sz="1800" dirty="0" smtClean="0"/>
          </a:p>
          <a:p>
            <a:pPr marL="400050" lvl="1" indent="0">
              <a:buNone/>
            </a:pPr>
            <a:endParaRPr lang="hu-HU" sz="1800" dirty="0" smtClean="0"/>
          </a:p>
          <a:p>
            <a:pPr marL="685800" lvl="1">
              <a:buFont typeface="Wingdings" panose="05000000000000000000" pitchFamily="2" charset="2"/>
              <a:buChar char="§"/>
            </a:pPr>
            <a:endParaRPr lang="hu-HU" sz="1300" dirty="0" smtClean="0"/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hu-HU" sz="2100" dirty="0" smtClean="0"/>
              <a:t>Befektetés-ösztönzési projektek az előző években, fókusz</a:t>
            </a:r>
          </a:p>
          <a:p>
            <a:pPr marL="400050" lvl="1" indent="0" algn="just">
              <a:buNone/>
            </a:pPr>
            <a:r>
              <a:rPr lang="hu-HU" sz="1600" dirty="0">
                <a:solidFill>
                  <a:srgbClr val="002060"/>
                </a:solidFill>
              </a:rPr>
              <a:t>* Az elmúlt években főként a svájci MEM, azaz gépipari befektetőkre fókuszáltunk befektetés-ösztönzési tárgyalásaink során. A cégek méretének és a gazdaságban betöltött befolyásuknak megfelelően személyes találkozók formájában végeztük befektetés-ösztönző találkozóinkat. </a:t>
            </a:r>
          </a:p>
          <a:p>
            <a:pPr marL="400050" lvl="1" indent="0" algn="just">
              <a:buNone/>
            </a:pPr>
            <a:endParaRPr lang="hu-HU" sz="1600" dirty="0">
              <a:solidFill>
                <a:srgbClr val="002060"/>
              </a:solidFill>
            </a:endParaRP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2100" dirty="0"/>
              <a:t>A célország befektetés-ösztönzési rendszerének bemutatása</a:t>
            </a:r>
          </a:p>
          <a:p>
            <a:pPr marL="400050" lvl="1" indent="0" algn="just">
              <a:buNone/>
            </a:pPr>
            <a:r>
              <a:rPr lang="hu-HU" sz="1600" dirty="0" smtClean="0">
                <a:solidFill>
                  <a:srgbClr val="002060"/>
                </a:solidFill>
              </a:rPr>
              <a:t>* Csakúgy</a:t>
            </a:r>
            <a:r>
              <a:rPr lang="hu-HU" sz="1600" dirty="0">
                <a:solidFill>
                  <a:srgbClr val="002060"/>
                </a:solidFill>
              </a:rPr>
              <a:t>, ahogy az egész ország berendezkedésére elmondható, a befektetés-ösztönzést is szövetségi, </a:t>
            </a:r>
            <a:r>
              <a:rPr lang="hu-HU" sz="1600" dirty="0" err="1">
                <a:solidFill>
                  <a:srgbClr val="002060"/>
                </a:solidFill>
              </a:rPr>
              <a:t>kantonális</a:t>
            </a:r>
            <a:r>
              <a:rPr lang="hu-HU" sz="1600" dirty="0">
                <a:solidFill>
                  <a:srgbClr val="002060"/>
                </a:solidFill>
              </a:rPr>
              <a:t> és önkormányzati szinten végzik az alpesi országban. </a:t>
            </a:r>
            <a:r>
              <a:rPr lang="hu-HU" sz="1600" dirty="0" smtClean="0">
                <a:solidFill>
                  <a:srgbClr val="002060"/>
                </a:solidFill>
              </a:rPr>
              <a:t>Fontos </a:t>
            </a:r>
            <a:r>
              <a:rPr lang="hu-HU" sz="1600" dirty="0">
                <a:solidFill>
                  <a:srgbClr val="002060"/>
                </a:solidFill>
              </a:rPr>
              <a:t>célkitűzés, hogy a svájci vállalatok hazájukban fektessenek újra be, erre ösztönzik a cégeket. Az ösztönzők nem közvetlenek, hanem inkább a különböző piacvédelmi és egyéb bilaterális megállapodásokon keresztül közvetett előnyökkel járnak a svájci befektetők </a:t>
            </a:r>
            <a:r>
              <a:rPr lang="hu-HU" sz="1600" dirty="0" smtClean="0">
                <a:solidFill>
                  <a:srgbClr val="002060"/>
                </a:solidFill>
              </a:rPr>
              <a:t>számára. Svájc</a:t>
            </a:r>
            <a:r>
              <a:rPr lang="hu-HU" sz="1600" dirty="0">
                <a:solidFill>
                  <a:srgbClr val="002060"/>
                </a:solidFill>
              </a:rPr>
              <a:t>, a „projekt támogatása a vállalat helyett” fő irányelvet szem előtt tartva alakította ti támogatási rendszerét. </a:t>
            </a:r>
            <a:endParaRPr lang="hu-HU" sz="1600" dirty="0" smtClean="0">
              <a:solidFill>
                <a:srgbClr val="002060"/>
              </a:solidFill>
            </a:endParaRPr>
          </a:p>
          <a:p>
            <a:pPr marL="400050" lvl="1" indent="0" algn="just">
              <a:buNone/>
            </a:pPr>
            <a:endParaRPr lang="hu-HU" sz="1300" dirty="0" smtClean="0"/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2100" dirty="0"/>
              <a:t>Cégalapítási szabályok, társasági formák, cégbejegyzés adminisztrációs igénye</a:t>
            </a:r>
          </a:p>
          <a:p>
            <a:pPr marL="400050" lvl="1" indent="0" algn="just">
              <a:buNone/>
            </a:pPr>
            <a:r>
              <a:rPr lang="hu-HU" sz="1600" dirty="0" smtClean="0">
                <a:solidFill>
                  <a:srgbClr val="002060"/>
                </a:solidFill>
              </a:rPr>
              <a:t>* Svájc </a:t>
            </a:r>
            <a:r>
              <a:rPr lang="hu-HU" sz="1600" dirty="0">
                <a:solidFill>
                  <a:srgbClr val="002060"/>
                </a:solidFill>
              </a:rPr>
              <a:t>társasági formái a </a:t>
            </a:r>
            <a:r>
              <a:rPr lang="hu-HU" sz="1600" dirty="0" smtClean="0">
                <a:solidFill>
                  <a:srgbClr val="002060"/>
                </a:solidFill>
              </a:rPr>
              <a:t>következők</a:t>
            </a:r>
            <a:r>
              <a:rPr lang="hu-HU" sz="1600" dirty="0">
                <a:solidFill>
                  <a:srgbClr val="002060"/>
                </a:solidFill>
              </a:rPr>
              <a:t>:</a:t>
            </a:r>
          </a:p>
          <a:p>
            <a:pPr marL="1085850" lvl="2" algn="just"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rgbClr val="002060"/>
                </a:solidFill>
              </a:rPr>
              <a:t>GmbH / </a:t>
            </a:r>
            <a:r>
              <a:rPr lang="hu-HU" sz="1600" dirty="0" err="1">
                <a:solidFill>
                  <a:srgbClr val="002060"/>
                </a:solidFill>
              </a:rPr>
              <a:t>Gesellschaft</a:t>
            </a:r>
            <a:r>
              <a:rPr lang="hu-HU" sz="1600" dirty="0">
                <a:solidFill>
                  <a:srgbClr val="002060"/>
                </a:solidFill>
              </a:rPr>
              <a:t> mit </a:t>
            </a:r>
            <a:r>
              <a:rPr lang="hu-HU" sz="1600" dirty="0" err="1">
                <a:solidFill>
                  <a:srgbClr val="002060"/>
                </a:solidFill>
              </a:rPr>
              <a:t>beschränkter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err="1">
                <a:solidFill>
                  <a:srgbClr val="002060"/>
                </a:solidFill>
              </a:rPr>
              <a:t>Haftung</a:t>
            </a:r>
            <a:r>
              <a:rPr lang="hu-HU" sz="1600" dirty="0">
                <a:solidFill>
                  <a:srgbClr val="002060"/>
                </a:solidFill>
              </a:rPr>
              <a:t> (Korlátolt Felelősségű Társaság) </a:t>
            </a:r>
          </a:p>
          <a:p>
            <a:pPr marL="1085850" lvl="2" algn="just">
              <a:buFont typeface="Wingdings" panose="05000000000000000000" pitchFamily="2" charset="2"/>
              <a:buChar char="§"/>
            </a:pPr>
            <a:r>
              <a:rPr lang="hu-HU" sz="1600" dirty="0" smtClean="0">
                <a:solidFill>
                  <a:srgbClr val="002060"/>
                </a:solidFill>
              </a:rPr>
              <a:t>AG </a:t>
            </a:r>
            <a:r>
              <a:rPr lang="hu-HU" sz="1600" dirty="0">
                <a:solidFill>
                  <a:srgbClr val="002060"/>
                </a:solidFill>
              </a:rPr>
              <a:t>/ </a:t>
            </a:r>
            <a:r>
              <a:rPr lang="hu-HU" sz="1600" dirty="0" err="1">
                <a:solidFill>
                  <a:srgbClr val="002060"/>
                </a:solidFill>
              </a:rPr>
              <a:t>Aktiengesellschaft</a:t>
            </a:r>
            <a:r>
              <a:rPr lang="hu-HU" sz="1600" dirty="0">
                <a:solidFill>
                  <a:srgbClr val="002060"/>
                </a:solidFill>
              </a:rPr>
              <a:t> (Részvénytársaság)   </a:t>
            </a:r>
          </a:p>
          <a:p>
            <a:pPr marL="1085850" lvl="2" algn="just">
              <a:buFont typeface="Wingdings" panose="05000000000000000000" pitchFamily="2" charset="2"/>
              <a:buChar char="§"/>
            </a:pPr>
            <a:r>
              <a:rPr lang="hu-HU" sz="1600" dirty="0" err="1" smtClean="0">
                <a:solidFill>
                  <a:srgbClr val="002060"/>
                </a:solidFill>
              </a:rPr>
              <a:t>Einzelfirma</a:t>
            </a:r>
            <a:r>
              <a:rPr lang="hu-HU" sz="1600" dirty="0" smtClean="0">
                <a:solidFill>
                  <a:srgbClr val="002060"/>
                </a:solidFill>
              </a:rPr>
              <a:t> </a:t>
            </a:r>
            <a:r>
              <a:rPr lang="hu-HU" sz="1600" dirty="0">
                <a:solidFill>
                  <a:srgbClr val="002060"/>
                </a:solidFill>
              </a:rPr>
              <a:t>/ (Egyéni cég) </a:t>
            </a:r>
          </a:p>
          <a:p>
            <a:pPr marL="1085850" lvl="2" algn="just">
              <a:buFont typeface="Wingdings" panose="05000000000000000000" pitchFamily="2" charset="2"/>
              <a:buChar char="§"/>
            </a:pPr>
            <a:r>
              <a:rPr lang="hu-HU" sz="1600" dirty="0" smtClean="0">
                <a:solidFill>
                  <a:srgbClr val="002060"/>
                </a:solidFill>
              </a:rPr>
              <a:t>KG </a:t>
            </a:r>
            <a:r>
              <a:rPr lang="hu-HU" sz="1600" dirty="0">
                <a:solidFill>
                  <a:srgbClr val="002060"/>
                </a:solidFill>
              </a:rPr>
              <a:t>/ </a:t>
            </a:r>
            <a:r>
              <a:rPr lang="hu-HU" sz="1600" dirty="0" err="1">
                <a:solidFill>
                  <a:srgbClr val="002060"/>
                </a:solidFill>
              </a:rPr>
              <a:t>Kommanditgesellschaft</a:t>
            </a:r>
            <a:r>
              <a:rPr lang="hu-HU" sz="1600" dirty="0">
                <a:solidFill>
                  <a:srgbClr val="002060"/>
                </a:solidFill>
              </a:rPr>
              <a:t> (Betéti Társaság)</a:t>
            </a:r>
          </a:p>
          <a:p>
            <a:pPr marL="400050" lvl="1" indent="0" algn="just">
              <a:buNone/>
            </a:pPr>
            <a:r>
              <a:rPr lang="hu-HU" sz="1600" dirty="0" smtClean="0">
                <a:solidFill>
                  <a:srgbClr val="002060"/>
                </a:solidFill>
              </a:rPr>
              <a:t>* A </a:t>
            </a:r>
            <a:r>
              <a:rPr lang="hu-HU" sz="1600" dirty="0">
                <a:solidFill>
                  <a:srgbClr val="002060"/>
                </a:solidFill>
              </a:rPr>
              <a:t>svájci vállalatalapítás egyik legfontosabb pontja a tartózkodási engedélyek beszerzése, hiszen az a külföldi állampolgár, aki Svájcot lakóhelyéül választja, köteles tartózkodási engedélyt kérni. Abban az esetben, ha a vállalatánál maga is tevékenységet kíván folytatni, munkavállalói engedélyt is köteles beszerezni.</a:t>
            </a:r>
          </a:p>
          <a:p>
            <a:pPr marL="400050" lvl="1" indent="0" algn="just">
              <a:buNone/>
            </a:pPr>
            <a:r>
              <a:rPr lang="hu-HU" sz="1600" dirty="0" smtClean="0">
                <a:solidFill>
                  <a:srgbClr val="002060"/>
                </a:solidFill>
              </a:rPr>
              <a:t>* A </a:t>
            </a:r>
            <a:r>
              <a:rPr lang="hu-HU" sz="1600" dirty="0">
                <a:solidFill>
                  <a:srgbClr val="002060"/>
                </a:solidFill>
              </a:rPr>
              <a:t>svájci cégalapítás adminisztrációs igénye nem különleges, a fent említett svájci tartózkodási engedélyt leszámítva. A cégalapítást egész gyorsan, akár 5 napon belül is meg lehet tenni, de AG (részvénytársaság) esetében a bejegyzés </a:t>
            </a:r>
            <a:r>
              <a:rPr lang="hu-HU" sz="1600" dirty="0" smtClean="0">
                <a:solidFill>
                  <a:srgbClr val="002060"/>
                </a:solidFill>
              </a:rPr>
              <a:t>60 </a:t>
            </a:r>
            <a:r>
              <a:rPr lang="hu-HU" sz="1600" dirty="0">
                <a:solidFill>
                  <a:srgbClr val="002060"/>
                </a:solidFill>
              </a:rPr>
              <a:t>napot is igénybe vehet.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endParaRPr lang="hu-HU" sz="1300" dirty="0" smtClean="0">
              <a:solidFill>
                <a:schemeClr val="accent3"/>
              </a:solidFill>
            </a:endParaRP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2100" dirty="0"/>
              <a:t>Adózási szabályok, befektetés esetén adózási kedvezmények a célországban</a:t>
            </a:r>
          </a:p>
          <a:p>
            <a:pPr marL="400050" lvl="1" indent="0" algn="just">
              <a:buNone/>
            </a:pPr>
            <a:r>
              <a:rPr lang="hu-HU" sz="1600" dirty="0" smtClean="0">
                <a:solidFill>
                  <a:srgbClr val="002060"/>
                </a:solidFill>
              </a:rPr>
              <a:t>* A </a:t>
            </a:r>
            <a:r>
              <a:rPr lang="hu-HU" sz="1600" dirty="0">
                <a:solidFill>
                  <a:srgbClr val="002060"/>
                </a:solidFill>
              </a:rPr>
              <a:t>vállalkozások és magánszemélyek egyaránt három szinten adóznak Svájcban: állami, kantonális, önkormányzati szinten (kivéve a holdingtársaságokat, </a:t>
            </a:r>
            <a:r>
              <a:rPr lang="hu-HU" sz="1600" dirty="0" smtClean="0">
                <a:solidFill>
                  <a:srgbClr val="002060"/>
                </a:solidFill>
              </a:rPr>
              <a:t>melyek a jelenleg érvényben lévő szabályozás szerint </a:t>
            </a:r>
            <a:r>
              <a:rPr lang="hu-HU" sz="1600" dirty="0">
                <a:solidFill>
                  <a:srgbClr val="002060"/>
                </a:solidFill>
              </a:rPr>
              <a:t>nyereség- és tőkeadót csak szövetségi szinten fizetnek). </a:t>
            </a:r>
            <a:br>
              <a:rPr lang="hu-HU" sz="1600" dirty="0">
                <a:solidFill>
                  <a:srgbClr val="002060"/>
                </a:solidFill>
              </a:rPr>
            </a:br>
            <a:r>
              <a:rPr lang="hu-HU" sz="1600" dirty="0">
                <a:solidFill>
                  <a:srgbClr val="002060"/>
                </a:solidFill>
              </a:rPr>
              <a:t>Az adók döntő részét a kantonok és a települések vetik ki, amely erős adóversenyt eredményez. A svájci vállalati és személyi adókulcsok európai viszonylatban is a legalacsonyabbak közé tartoznak, hiszen a vállalati adókulcsok 8-31%, a személyek adókulcsai pedig 7-23% között mozognak. Minden adó, amelyet a kantonok és az önkormányzatok vetnek ki közvetlen adók. Közvetett adó, a többletérték vagy forgalmi adó, amelyet a Szövetségi Adóhatóság (</a:t>
            </a:r>
            <a:r>
              <a:rPr lang="hu-HU" sz="1600" dirty="0" err="1">
                <a:solidFill>
                  <a:srgbClr val="002060"/>
                </a:solidFill>
              </a:rPr>
              <a:t>Eidgenössische</a:t>
            </a:r>
            <a:r>
              <a:rPr lang="hu-HU" sz="1600" dirty="0">
                <a:solidFill>
                  <a:srgbClr val="002060"/>
                </a:solidFill>
              </a:rPr>
              <a:t> </a:t>
            </a:r>
            <a:r>
              <a:rPr lang="hu-HU" sz="1600" dirty="0" err="1">
                <a:solidFill>
                  <a:srgbClr val="002060"/>
                </a:solidFill>
              </a:rPr>
              <a:t>Steuerverwaltung</a:t>
            </a:r>
            <a:r>
              <a:rPr lang="hu-HU" sz="1600" dirty="0">
                <a:solidFill>
                  <a:srgbClr val="002060"/>
                </a:solidFill>
              </a:rPr>
              <a:t>) vet ki. A 7,7%-os általános </a:t>
            </a:r>
            <a:r>
              <a:rPr lang="hu-HU" sz="1600" dirty="0" err="1">
                <a:solidFill>
                  <a:srgbClr val="002060"/>
                </a:solidFill>
              </a:rPr>
              <a:t>ÁFA-kulcs</a:t>
            </a:r>
            <a:r>
              <a:rPr lang="hu-HU" sz="1600" dirty="0">
                <a:solidFill>
                  <a:srgbClr val="002060"/>
                </a:solidFill>
              </a:rPr>
              <a:t> messze az egyik legalacsonyabb Európában.</a:t>
            </a:r>
            <a:br>
              <a:rPr lang="hu-HU" sz="1600" dirty="0">
                <a:solidFill>
                  <a:srgbClr val="002060"/>
                </a:solidFill>
              </a:rPr>
            </a:br>
            <a:endParaRPr lang="hu-HU" sz="1600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1318701"/>
            <a:ext cx="856895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hu-HU" sz="3200" dirty="0" smtClean="0">
                <a:solidFill>
                  <a:schemeClr val="tx1"/>
                </a:solidFill>
              </a:rPr>
              <a:t>Befektetési kapcsolatok</a:t>
            </a:r>
            <a:endParaRPr lang="en-US" sz="3200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44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/>
          </a:bodyPr>
          <a:lstStyle/>
          <a:p>
            <a:pPr lvl="1" indent="-342900">
              <a:buFont typeface="+mj-lt"/>
              <a:buAutoNum type="arabicPeriod"/>
            </a:pPr>
            <a:endParaRPr lang="hu-HU" sz="1800" dirty="0" smtClean="0"/>
          </a:p>
          <a:p>
            <a:pPr marL="400050" lvl="1" indent="0" algn="just">
              <a:buNone/>
            </a:pPr>
            <a:r>
              <a:rPr lang="hu-HU" sz="1400" dirty="0">
                <a:solidFill>
                  <a:schemeClr val="accent3"/>
                </a:solidFill>
              </a:rPr>
              <a:t/>
            </a:r>
            <a:br>
              <a:rPr lang="hu-HU" sz="1400" dirty="0">
                <a:solidFill>
                  <a:schemeClr val="accent3"/>
                </a:solidFill>
              </a:rPr>
            </a:br>
            <a:endParaRPr lang="hu-HU" sz="1400" dirty="0">
              <a:solidFill>
                <a:schemeClr val="accent3"/>
              </a:solidFill>
            </a:endParaRP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1300" dirty="0" smtClean="0"/>
              <a:t>Ajánlott cégképviseleti formák a célországban</a:t>
            </a:r>
          </a:p>
          <a:p>
            <a:pPr marL="400050" lvl="1" indent="0" algn="just">
              <a:buNone/>
            </a:pPr>
            <a:r>
              <a:rPr lang="hu-HU" sz="1000" smtClean="0">
                <a:solidFill>
                  <a:srgbClr val="002060"/>
                </a:solidFill>
              </a:rPr>
              <a:t>* A </a:t>
            </a:r>
            <a:r>
              <a:rPr lang="hu-HU" sz="1000" dirty="0">
                <a:solidFill>
                  <a:srgbClr val="002060"/>
                </a:solidFill>
              </a:rPr>
              <a:t>magyarországi korlátolt felelősségű társaságnak megfelelő GmbH könnyen megalapítható és a magyar gyakorlathoz hasonlóan az alapítókat nem terheli magánvagyoni felelősség</a:t>
            </a:r>
            <a:r>
              <a:rPr lang="hu-HU" sz="1000" dirty="0" smtClean="0">
                <a:solidFill>
                  <a:srgbClr val="002060"/>
                </a:solidFill>
              </a:rPr>
              <a:t>.</a:t>
            </a:r>
          </a:p>
          <a:p>
            <a:pPr marL="571500" lvl="1" indent="-171450" algn="just">
              <a:buFont typeface="Arial" charset="0"/>
              <a:buChar char="•"/>
            </a:pPr>
            <a:endParaRPr lang="hu-HU" sz="1000" dirty="0">
              <a:solidFill>
                <a:srgbClr val="002060"/>
              </a:solidFill>
            </a:endParaRP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1300" dirty="0" smtClean="0"/>
              <a:t>Esetleg befektetésekhez igénybe vehető munkaerő támogatások, pályázati források</a:t>
            </a:r>
          </a:p>
          <a:p>
            <a:pPr marL="400050" lvl="1" indent="0" algn="just">
              <a:buNone/>
            </a:pPr>
            <a:r>
              <a:rPr lang="hu-HU" sz="1000" dirty="0" smtClean="0">
                <a:solidFill>
                  <a:srgbClr val="002060"/>
                </a:solidFill>
              </a:rPr>
              <a:t>* Nem </a:t>
            </a:r>
            <a:r>
              <a:rPr lang="hu-HU" sz="1000" dirty="0">
                <a:solidFill>
                  <a:srgbClr val="002060"/>
                </a:solidFill>
              </a:rPr>
              <a:t>jellemző. A svájci támogatási </a:t>
            </a:r>
            <a:r>
              <a:rPr lang="hu-HU" sz="1000" dirty="0" smtClean="0">
                <a:solidFill>
                  <a:srgbClr val="002060"/>
                </a:solidFill>
              </a:rPr>
              <a:t>elv </a:t>
            </a:r>
            <a:r>
              <a:rPr lang="hu-HU" sz="1000" dirty="0">
                <a:solidFill>
                  <a:srgbClr val="002060"/>
                </a:solidFill>
              </a:rPr>
              <a:t>a „projekt támogatása a vállalat helyett</a:t>
            </a:r>
            <a:r>
              <a:rPr lang="hu-HU" sz="1000" dirty="0" smtClean="0">
                <a:solidFill>
                  <a:srgbClr val="002060"/>
                </a:solidFill>
              </a:rPr>
              <a:t>”.</a:t>
            </a:r>
          </a:p>
          <a:p>
            <a:pPr marL="571500" lvl="1" indent="-171450" algn="just">
              <a:buFont typeface="Arial" charset="0"/>
              <a:buChar char="•"/>
            </a:pPr>
            <a:endParaRPr lang="hu-HU" sz="1000" dirty="0">
              <a:solidFill>
                <a:srgbClr val="002060"/>
              </a:solidFill>
            </a:endParaRP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1300" dirty="0" smtClean="0"/>
              <a:t>Jogszabályi háttér bemutatása felsorolás szerűen (pl. van kettős adóztatást kizáró egyezmény, munkavállalási feltételek, stb.</a:t>
            </a:r>
          </a:p>
          <a:p>
            <a:pPr marL="400050" lvl="1" indent="0" algn="just">
              <a:buNone/>
            </a:pPr>
            <a:r>
              <a:rPr lang="hu-HU" sz="1000" dirty="0" smtClean="0">
                <a:solidFill>
                  <a:srgbClr val="002060"/>
                </a:solidFill>
              </a:rPr>
              <a:t>* 2013. évi CLXIII. Törvény Magyarország és a Svájci Államszövetség között a jövedelem- és vagyonadók területén a kettős adóztatás 		        elkerüléséről - </a:t>
            </a:r>
            <a:r>
              <a:rPr lang="hu-HU" sz="1000" dirty="0" smtClean="0">
                <a:solidFill>
                  <a:srgbClr val="002060"/>
                </a:solidFill>
                <a:hlinkClick r:id="rId3"/>
              </a:rPr>
              <a:t>https://net.jogtar.hu/jogszabaly?docid=A1300163.TV&amp;searchUrl=/gyorskereso%3Fpagenum%3D2</a:t>
            </a:r>
            <a:endParaRPr lang="hu-HU" sz="1000" dirty="0" smtClean="0">
              <a:solidFill>
                <a:srgbClr val="002060"/>
              </a:solidFill>
            </a:endParaRPr>
          </a:p>
          <a:p>
            <a:pPr marL="400050" lvl="1" indent="0" algn="just">
              <a:buNone/>
            </a:pPr>
            <a:r>
              <a:rPr lang="hu-HU" sz="1000" dirty="0" smtClean="0"/>
              <a:t>* </a:t>
            </a:r>
            <a:r>
              <a:rPr lang="hu-HU" sz="1000" dirty="0" smtClean="0">
                <a:solidFill>
                  <a:srgbClr val="002060"/>
                </a:solidFill>
              </a:rPr>
              <a:t>Rendkívül komplex szabályozás vonatkozik az EU tagállamok állampolgárainak Svájcban végzett szakmunkáira, ami alapos előkészítést és körültekintést igényel. Szakipari munkavégzéshez szükséges feltételek: A1 biztosítási formula, Európai Egészségbiztosítási Kártya, munkavállalási engedély/előzetes bejelentés, esetenként minimálbér és a kollektív szerződés előírásainak betartása, kaució, </a:t>
            </a:r>
            <a:r>
              <a:rPr lang="hu-HU" sz="1000" dirty="0" err="1" smtClean="0">
                <a:solidFill>
                  <a:srgbClr val="002060"/>
                </a:solidFill>
              </a:rPr>
              <a:t>ÁFA-regisztráció</a:t>
            </a:r>
            <a:r>
              <a:rPr lang="hu-HU" sz="1000" dirty="0" smtClean="0">
                <a:solidFill>
                  <a:srgbClr val="002060"/>
                </a:solidFill>
              </a:rPr>
              <a:t>.</a:t>
            </a:r>
          </a:p>
          <a:p>
            <a:pPr marL="400050" lvl="1" indent="0">
              <a:buNone/>
            </a:pPr>
            <a:endParaRPr lang="hu-HU" sz="1000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1318701"/>
            <a:ext cx="856895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hu-HU" sz="3200" dirty="0" smtClean="0">
                <a:solidFill>
                  <a:schemeClr val="tx1"/>
                </a:solidFill>
              </a:rPr>
              <a:t>Befektetési kapcsolatok</a:t>
            </a:r>
            <a:endParaRPr lang="en-US" sz="3200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4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0637441"/>
              </p:ext>
            </p:extLst>
          </p:nvPr>
        </p:nvGraphicFramePr>
        <p:xfrm>
          <a:off x="-252536" y="1988840"/>
          <a:ext cx="5000660" cy="400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1503158"/>
              </p:ext>
            </p:extLst>
          </p:nvPr>
        </p:nvGraphicFramePr>
        <p:xfrm>
          <a:off x="4143340" y="1988840"/>
          <a:ext cx="5000660" cy="400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79512" y="1318701"/>
            <a:ext cx="856895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hu-HU" sz="3200" dirty="0" smtClean="0">
                <a:solidFill>
                  <a:schemeClr val="tx1"/>
                </a:solidFill>
              </a:rPr>
              <a:t>Együttműködési</a:t>
            </a:r>
            <a:r>
              <a:rPr lang="hu-HU" sz="3200" dirty="0" smtClean="0"/>
              <a:t> lehetőségek</a:t>
            </a:r>
            <a:endParaRPr lang="en-US" sz="3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45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39552" y="1822757"/>
            <a:ext cx="7848872" cy="42934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sz="1300" dirty="0">
                <a:solidFill>
                  <a:srgbClr val="002060"/>
                </a:solidFill>
                <a:latin typeface="+mn-lt"/>
              </a:rPr>
              <a:t>Svájcban igen erős „ernyőszervezeti” rendszer működik a különböző iparágakban, amelyek garanciát jelentenek a gyártók/forgalmazók professzionalizmusára és a velük való együttműködés sikerére. Ez igaz a kiemelt ágazatok alább felsorolt ernyőszervezeteire is, amelyek esetenként több száz vállalatot </a:t>
            </a:r>
            <a:r>
              <a:rPr lang="hu-HU" sz="1300" dirty="0" err="1">
                <a:solidFill>
                  <a:srgbClr val="002060"/>
                </a:solidFill>
                <a:latin typeface="+mn-lt"/>
              </a:rPr>
              <a:t>tömörítenek</a:t>
            </a:r>
            <a:r>
              <a:rPr lang="hu-HU" sz="13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algn="just"/>
            <a:endParaRPr lang="hu-HU" sz="1300" dirty="0">
              <a:solidFill>
                <a:srgbClr val="002060"/>
              </a:solidFill>
              <a:latin typeface="+mn-lt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u-HU" sz="1300" b="1" dirty="0" smtClean="0">
                <a:solidFill>
                  <a:srgbClr val="002060"/>
                </a:solidFill>
                <a:latin typeface="+mn-lt"/>
              </a:rPr>
              <a:t>Gépgyártás/szerszámipar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hu-HU" sz="1300" dirty="0" smtClean="0">
                <a:solidFill>
                  <a:srgbClr val="002060"/>
                </a:solidFill>
                <a:latin typeface="+mn-lt"/>
              </a:rPr>
              <a:t>SWISSMEM</a:t>
            </a:r>
          </a:p>
          <a:p>
            <a:pPr lvl="0" algn="just"/>
            <a:endParaRPr lang="hu-HU" sz="1300" dirty="0" smtClean="0">
              <a:solidFill>
                <a:srgbClr val="002060"/>
              </a:solidFill>
              <a:latin typeface="+mn-lt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u-HU" sz="1300" b="1" dirty="0" smtClean="0">
                <a:solidFill>
                  <a:srgbClr val="002060"/>
                </a:solidFill>
                <a:latin typeface="+mn-lt"/>
              </a:rPr>
              <a:t>Mezőgazdasági termékek/élelmiszeripar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hu-HU" sz="1300" dirty="0" err="1" smtClean="0">
                <a:solidFill>
                  <a:srgbClr val="002060"/>
                </a:solidFill>
                <a:latin typeface="+mn-lt"/>
              </a:rPr>
              <a:t>SchweizerFleisch</a:t>
            </a:r>
            <a:r>
              <a:rPr lang="hu-HU" sz="13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hu-HU" sz="1300" dirty="0" err="1" smtClean="0">
                <a:solidFill>
                  <a:srgbClr val="002060"/>
                </a:solidFill>
                <a:latin typeface="+mn-lt"/>
              </a:rPr>
              <a:t>Swissfruit</a:t>
            </a:r>
            <a:r>
              <a:rPr lang="hu-HU" sz="1300" dirty="0" smtClean="0">
                <a:solidFill>
                  <a:srgbClr val="002060"/>
                </a:solidFill>
                <a:latin typeface="+mn-lt"/>
              </a:rPr>
              <a:t>, VSGP, </a:t>
            </a:r>
            <a:r>
              <a:rPr lang="hu-HU" sz="1300" dirty="0" err="1">
                <a:solidFill>
                  <a:srgbClr val="002060"/>
                </a:solidFill>
                <a:latin typeface="+mn-lt"/>
              </a:rPr>
              <a:t>Schweizer</a:t>
            </a:r>
            <a:r>
              <a:rPr lang="hu-HU" sz="13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300" dirty="0" err="1" smtClean="0">
                <a:solidFill>
                  <a:srgbClr val="002060"/>
                </a:solidFill>
                <a:latin typeface="+mn-lt"/>
              </a:rPr>
              <a:t>Bauernverband</a:t>
            </a:r>
            <a:r>
              <a:rPr lang="hu-HU" sz="1300" dirty="0" smtClean="0">
                <a:solidFill>
                  <a:srgbClr val="002060"/>
                </a:solidFill>
                <a:latin typeface="+mn-lt"/>
              </a:rPr>
              <a:t>, SWV</a:t>
            </a:r>
          </a:p>
          <a:p>
            <a:pPr lvl="0" algn="just"/>
            <a:endParaRPr lang="hu-HU" sz="1300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rgbClr val="002060"/>
                </a:solidFill>
                <a:latin typeface="+mn-lt"/>
              </a:rPr>
              <a:t>Gyógyszeripar/egészségügyi </a:t>
            </a:r>
            <a:r>
              <a:rPr lang="hu-HU" sz="1300" b="1" dirty="0" smtClean="0">
                <a:solidFill>
                  <a:srgbClr val="002060"/>
                </a:solidFill>
                <a:latin typeface="+mn-lt"/>
              </a:rPr>
              <a:t>szolgáltatások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1300" dirty="0" err="1" smtClean="0">
                <a:solidFill>
                  <a:srgbClr val="002060"/>
                </a:solidFill>
                <a:latin typeface="+mn-lt"/>
              </a:rPr>
              <a:t>Swiss</a:t>
            </a:r>
            <a:r>
              <a:rPr lang="hu-HU" sz="13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300" dirty="0" err="1" smtClean="0">
                <a:solidFill>
                  <a:srgbClr val="002060"/>
                </a:solidFill>
                <a:latin typeface="+mn-lt"/>
              </a:rPr>
              <a:t>Medtech</a:t>
            </a:r>
            <a:r>
              <a:rPr lang="hu-HU" sz="1300" dirty="0" smtClean="0">
                <a:solidFill>
                  <a:srgbClr val="002060"/>
                </a:solidFill>
                <a:latin typeface="+mn-lt"/>
              </a:rPr>
              <a:t>, SSO, </a:t>
            </a:r>
            <a:r>
              <a:rPr lang="hu-HU" sz="1300" dirty="0" err="1" smtClean="0">
                <a:solidFill>
                  <a:srgbClr val="002060"/>
                </a:solidFill>
                <a:latin typeface="+mn-lt"/>
              </a:rPr>
              <a:t>SwissMedic</a:t>
            </a:r>
            <a:endParaRPr lang="hu-HU" sz="1300" dirty="0" smtClean="0">
              <a:solidFill>
                <a:srgbClr val="002060"/>
              </a:solidFill>
              <a:latin typeface="+mn-lt"/>
            </a:endParaRPr>
          </a:p>
          <a:p>
            <a:pPr algn="just"/>
            <a:endParaRPr lang="hu-HU" sz="1300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rgbClr val="002060"/>
                </a:solidFill>
                <a:latin typeface="+mn-lt"/>
              </a:rPr>
              <a:t>ICT/mérnöki </a:t>
            </a:r>
            <a:r>
              <a:rPr lang="hu-HU" sz="1300" b="1" dirty="0" smtClean="0">
                <a:solidFill>
                  <a:srgbClr val="002060"/>
                </a:solidFill>
                <a:latin typeface="+mn-lt"/>
              </a:rPr>
              <a:t>szolgáltatások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1300" dirty="0" err="1">
                <a:solidFill>
                  <a:srgbClr val="002060"/>
                </a:solidFill>
                <a:latin typeface="+mn-lt"/>
              </a:rPr>
              <a:t>Swiss</a:t>
            </a:r>
            <a:r>
              <a:rPr lang="hu-HU" sz="1300" dirty="0">
                <a:solidFill>
                  <a:srgbClr val="002060"/>
                </a:solidFill>
                <a:latin typeface="+mn-lt"/>
              </a:rPr>
              <a:t> </a:t>
            </a:r>
            <a:r>
              <a:rPr lang="hu-HU" sz="1300" dirty="0" err="1">
                <a:solidFill>
                  <a:srgbClr val="002060"/>
                </a:solidFill>
                <a:latin typeface="+mn-lt"/>
              </a:rPr>
              <a:t>Medtech</a:t>
            </a:r>
            <a:r>
              <a:rPr lang="hu-HU" sz="1300" dirty="0">
                <a:solidFill>
                  <a:srgbClr val="002060"/>
                </a:solidFill>
                <a:latin typeface="+mn-lt"/>
              </a:rPr>
              <a:t>, SSO, </a:t>
            </a:r>
            <a:r>
              <a:rPr lang="hu-HU" sz="1300" dirty="0" err="1" smtClean="0">
                <a:solidFill>
                  <a:srgbClr val="002060"/>
                </a:solidFill>
                <a:latin typeface="+mn-lt"/>
              </a:rPr>
              <a:t>SwissMedic</a:t>
            </a:r>
            <a:endParaRPr lang="hu-HU" sz="13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hu-HU" sz="1300" dirty="0">
              <a:solidFill>
                <a:srgbClr val="002060"/>
              </a:solidFill>
              <a:latin typeface="+mn-lt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u-HU" sz="1300" b="1" dirty="0" smtClean="0">
                <a:solidFill>
                  <a:srgbClr val="002060"/>
                </a:solidFill>
                <a:latin typeface="+mn-lt"/>
              </a:rPr>
              <a:t>Építőipari </a:t>
            </a:r>
            <a:r>
              <a:rPr lang="hu-HU" sz="1300" b="1" dirty="0">
                <a:solidFill>
                  <a:srgbClr val="002060"/>
                </a:solidFill>
                <a:latin typeface="+mn-lt"/>
              </a:rPr>
              <a:t>szolgáltatások </a:t>
            </a:r>
            <a:endParaRPr lang="hu-HU" sz="1300" b="1" dirty="0" smtClean="0">
              <a:solidFill>
                <a:srgbClr val="002060"/>
              </a:solidFill>
              <a:latin typeface="+mn-lt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hu-HU" sz="1300" dirty="0" err="1" smtClean="0">
                <a:solidFill>
                  <a:srgbClr val="002060"/>
                </a:solidFill>
                <a:latin typeface="+mn-lt"/>
              </a:rPr>
              <a:t>BauenSchweiz</a:t>
            </a:r>
            <a:endParaRPr lang="hu-HU" sz="1300" dirty="0" smtClean="0">
              <a:solidFill>
                <a:srgbClr val="002060"/>
              </a:solidFill>
              <a:latin typeface="+mn-lt"/>
            </a:endParaRPr>
          </a:p>
          <a:p>
            <a:pPr lvl="0" algn="just"/>
            <a:endParaRPr lang="hu-HU" sz="1300" dirty="0">
              <a:solidFill>
                <a:srgbClr val="002060"/>
              </a:solidFill>
              <a:latin typeface="+mn-lt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hu-HU" sz="1300" b="1" dirty="0" smtClean="0">
                <a:solidFill>
                  <a:srgbClr val="002060"/>
                </a:solidFill>
                <a:latin typeface="+mn-lt"/>
              </a:rPr>
              <a:t>Hadiipar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hu-HU" sz="1300" dirty="0" smtClean="0">
                <a:solidFill>
                  <a:srgbClr val="002060"/>
                </a:solidFill>
                <a:latin typeface="+mn-lt"/>
              </a:rPr>
              <a:t>RUAG (állami tulajdonú csoport), </a:t>
            </a:r>
            <a:r>
              <a:rPr lang="hu-HU" sz="1300" dirty="0" err="1" smtClean="0">
                <a:solidFill>
                  <a:srgbClr val="002060"/>
                </a:solidFill>
                <a:latin typeface="+mn-lt"/>
              </a:rPr>
              <a:t>Mowag</a:t>
            </a:r>
            <a:r>
              <a:rPr lang="hu-HU" sz="1300" dirty="0" smtClean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9512" y="1318701"/>
            <a:ext cx="856895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hu-HU" sz="3200" dirty="0" smtClean="0">
                <a:solidFill>
                  <a:schemeClr val="tx1"/>
                </a:solidFill>
              </a:rPr>
              <a:t>Kiemelt ágazatok</a:t>
            </a:r>
            <a:endParaRPr lang="en-US" sz="3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46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99590" y="4722369"/>
            <a:ext cx="2701212" cy="1696185"/>
          </a:xfrm>
        </p:spPr>
        <p:txBody>
          <a:bodyPr/>
          <a:lstStyle/>
          <a:p>
            <a:pPr marL="0" indent="0" algn="ctr">
              <a:buNone/>
            </a:pPr>
            <a:r>
              <a:rPr lang="hu-HU" sz="1200" dirty="0"/>
              <a:t>Bányai </a:t>
            </a:r>
            <a:r>
              <a:rPr lang="hu-HU" sz="1200" dirty="0" smtClean="0"/>
              <a:t>Zsuzsanna</a:t>
            </a:r>
          </a:p>
          <a:p>
            <a:pPr marL="0" indent="0" algn="ctr">
              <a:buNone/>
            </a:pPr>
            <a:r>
              <a:rPr lang="hu-HU" sz="1200" dirty="0"/>
              <a:t>k</a:t>
            </a:r>
            <a:r>
              <a:rPr lang="hu-HU" sz="1200" dirty="0" smtClean="0"/>
              <a:t>ülgazdasági attasé</a:t>
            </a:r>
          </a:p>
          <a:p>
            <a:pPr marL="0" indent="0" algn="ctr">
              <a:buNone/>
            </a:pPr>
            <a:endParaRPr lang="hu-HU" sz="1200" dirty="0"/>
          </a:p>
          <a:p>
            <a:pPr marL="0" indent="0" algn="ctr">
              <a:buNone/>
            </a:pPr>
            <a:r>
              <a:rPr lang="hu-HU" sz="1200" dirty="0"/>
              <a:t>Cím: </a:t>
            </a:r>
            <a:r>
              <a:rPr lang="hu-HU" sz="1200" dirty="0" err="1"/>
              <a:t>Muristrasse</a:t>
            </a:r>
            <a:r>
              <a:rPr lang="hu-HU" sz="1200" dirty="0"/>
              <a:t> 31, </a:t>
            </a:r>
            <a:r>
              <a:rPr lang="hu-HU" sz="1200" dirty="0" smtClean="0"/>
              <a:t>3006 </a:t>
            </a:r>
            <a:r>
              <a:rPr lang="hu-HU" sz="1200" dirty="0"/>
              <a:t>Bern</a:t>
            </a:r>
          </a:p>
          <a:p>
            <a:pPr marL="0" indent="0" algn="ctr">
              <a:buNone/>
            </a:pPr>
            <a:r>
              <a:rPr lang="hu-HU" sz="1200" dirty="0"/>
              <a:t>Email: </a:t>
            </a:r>
            <a:r>
              <a:rPr lang="hu-HU" sz="1200" dirty="0" err="1"/>
              <a:t>zsbanyai</a:t>
            </a:r>
            <a:r>
              <a:rPr lang="hu-HU" sz="1200" dirty="0"/>
              <a:t> [kukac] </a:t>
            </a:r>
            <a:r>
              <a:rPr lang="hu-HU" sz="1200" dirty="0" err="1"/>
              <a:t>mfa.gov.hu</a:t>
            </a:r>
            <a:endParaRPr lang="hu-HU" sz="1200" dirty="0"/>
          </a:p>
          <a:p>
            <a:pPr marL="0" indent="0" algn="ctr">
              <a:buNone/>
            </a:pPr>
            <a:r>
              <a:rPr lang="hu-HU" sz="1200" dirty="0"/>
              <a:t>Hivatali telefonszám: +41 31 352 8572</a:t>
            </a:r>
          </a:p>
          <a:p>
            <a:pPr marL="0" indent="0" algn="ctr">
              <a:buNone/>
            </a:pPr>
            <a:r>
              <a:rPr lang="hu-HU" sz="1200" dirty="0"/>
              <a:t>Mobil telefonszám: + 41 76 361 2211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1318701"/>
            <a:ext cx="856895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hu-HU" sz="3200" dirty="0" smtClean="0">
                <a:solidFill>
                  <a:schemeClr val="tx1"/>
                </a:solidFill>
              </a:rPr>
              <a:t>Elérhetőségek</a:t>
            </a:r>
            <a:endParaRPr lang="hu-H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85" y="1999936"/>
            <a:ext cx="1735495" cy="260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artalom helye 2"/>
          <p:cNvSpPr txBox="1">
            <a:spLocks/>
          </p:cNvSpPr>
          <p:nvPr/>
        </p:nvSpPr>
        <p:spPr bwMode="auto">
          <a:xfrm>
            <a:off x="5358879" y="4722370"/>
            <a:ext cx="2701212" cy="169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200" dirty="0"/>
              <a:t>Piszter </a:t>
            </a:r>
            <a:r>
              <a:rPr lang="hu-HU" sz="1200" dirty="0" smtClean="0"/>
              <a:t>Csaba</a:t>
            </a:r>
          </a:p>
          <a:p>
            <a:pPr marL="0" indent="0" algn="ctr">
              <a:buNone/>
            </a:pPr>
            <a:r>
              <a:rPr lang="hu-HU" sz="1200" dirty="0"/>
              <a:t>k</a:t>
            </a:r>
            <a:r>
              <a:rPr lang="hu-HU" sz="1200" dirty="0" smtClean="0"/>
              <a:t>ülgazdasági attasé</a:t>
            </a:r>
          </a:p>
          <a:p>
            <a:pPr marL="0" indent="0" algn="ctr">
              <a:buNone/>
            </a:pPr>
            <a:endParaRPr lang="hu-HU" sz="1200" dirty="0" smtClean="0"/>
          </a:p>
          <a:p>
            <a:pPr marL="0" indent="0" algn="ctr">
              <a:buNone/>
            </a:pPr>
            <a:r>
              <a:rPr lang="hu-HU" sz="1200" dirty="0" smtClean="0"/>
              <a:t>Cím</a:t>
            </a:r>
            <a:r>
              <a:rPr lang="hu-HU" sz="1200" dirty="0"/>
              <a:t>: </a:t>
            </a:r>
            <a:r>
              <a:rPr lang="hu-HU" sz="1200" dirty="0" err="1"/>
              <a:t>Muristrasse</a:t>
            </a:r>
            <a:r>
              <a:rPr lang="hu-HU" sz="1200" dirty="0"/>
              <a:t> 31, </a:t>
            </a:r>
            <a:r>
              <a:rPr lang="hu-HU" sz="1200" dirty="0" smtClean="0"/>
              <a:t>3006 </a:t>
            </a:r>
            <a:r>
              <a:rPr lang="hu-HU" sz="1200" dirty="0"/>
              <a:t>Bern</a:t>
            </a:r>
          </a:p>
          <a:p>
            <a:pPr marL="0" indent="0" algn="ctr">
              <a:buNone/>
            </a:pPr>
            <a:r>
              <a:rPr lang="hu-HU" sz="1200" dirty="0"/>
              <a:t>Email: </a:t>
            </a:r>
            <a:r>
              <a:rPr lang="hu-HU" sz="1200" dirty="0" err="1"/>
              <a:t>csaba.piszter</a:t>
            </a:r>
            <a:r>
              <a:rPr lang="hu-HU" sz="1200" dirty="0"/>
              <a:t> [kukac] </a:t>
            </a:r>
            <a:r>
              <a:rPr lang="hu-HU" sz="1200" dirty="0" err="1"/>
              <a:t>mfa.gov.hu</a:t>
            </a:r>
            <a:endParaRPr lang="hu-HU" sz="1200" dirty="0"/>
          </a:p>
          <a:p>
            <a:pPr marL="0" indent="0" algn="ctr">
              <a:buNone/>
            </a:pPr>
            <a:r>
              <a:rPr lang="hu-HU" sz="1200" dirty="0"/>
              <a:t>Hivatali telefonszám: +41 31 352 8572</a:t>
            </a:r>
          </a:p>
          <a:p>
            <a:pPr marL="0" indent="0" algn="ctr">
              <a:buNone/>
            </a:pPr>
            <a:r>
              <a:rPr lang="hu-HU" sz="1200" dirty="0"/>
              <a:t>Mobil telefonszám: + 41 76 297 54 77</a:t>
            </a:r>
          </a:p>
        </p:txBody>
      </p:sp>
      <p:pic>
        <p:nvPicPr>
          <p:cNvPr id="1027" name="Picture 3" descr="C:\Users\ZsBanyai\Desktop\Piszter Csa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35" y="1996163"/>
            <a:ext cx="1782899" cy="261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150118"/>
            <a:ext cx="8229600" cy="1080120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tx1"/>
                </a:solidFill>
              </a:rPr>
              <a:t>Fontosabb </a:t>
            </a:r>
            <a:r>
              <a:rPr lang="hu-HU" sz="3200" dirty="0">
                <a:solidFill>
                  <a:schemeClr val="tx1"/>
                </a:solidFill>
              </a:rPr>
              <a:t>gazdasági </a:t>
            </a:r>
            <a:r>
              <a:rPr lang="hu-HU" sz="3200" dirty="0" smtClean="0">
                <a:solidFill>
                  <a:schemeClr val="tx1"/>
                </a:solidFill>
              </a:rPr>
              <a:t>mutatók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331640" y="6046086"/>
            <a:ext cx="705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i="1" dirty="0" smtClean="0"/>
              <a:t>Forrás: World Bank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8" y="2230238"/>
            <a:ext cx="7868748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79512" y="1318701"/>
            <a:ext cx="8568952" cy="504056"/>
          </a:xfrm>
          <a:noFill/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G</a:t>
            </a:r>
            <a:r>
              <a:rPr lang="hu-HU" sz="3200" dirty="0" err="1" smtClean="0">
                <a:solidFill>
                  <a:schemeClr val="tx1"/>
                </a:solidFill>
                <a:ea typeface="ＭＳ Ｐゴシック" pitchFamily="34" charset="-128"/>
              </a:rPr>
              <a:t>azdasági</a:t>
            </a:r>
            <a:r>
              <a:rPr lang="hu-HU" sz="3200" dirty="0" smtClean="0">
                <a:solidFill>
                  <a:schemeClr val="tx1"/>
                </a:solidFill>
                <a:ea typeface="ＭＳ Ｐゴシック" pitchFamily="34" charset="-128"/>
              </a:rPr>
              <a:t> és politikai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hu-HU" sz="3200" dirty="0" smtClean="0">
                <a:solidFill>
                  <a:schemeClr val="tx1"/>
                </a:solidFill>
                <a:ea typeface="ＭＳ Ｐゴシック" pitchFamily="34" charset="-128"/>
              </a:rPr>
              <a:t>helyzetkép</a:t>
            </a:r>
            <a:endParaRPr lang="en-US" sz="3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82112" y="1925426"/>
            <a:ext cx="8424936" cy="4768337"/>
          </a:xfrm>
        </p:spPr>
        <p:txBody>
          <a:bodyPr>
            <a:normAutofit fontScale="47500" lnSpcReduction="20000"/>
          </a:bodyPr>
          <a:lstStyle/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2300" dirty="0" smtClean="0">
                <a:ea typeface="ＭＳ Ｐゴシック" pitchFamily="34" charset="-128"/>
              </a:rPr>
              <a:t>Alapinformációk: politikai berendezkedés, gazdasági-politikai szövetségi és viszonyrendszer (pl. EU, NATO, regionális gazdasági szervezeti tagság)</a:t>
            </a:r>
          </a:p>
          <a:p>
            <a:pPr marL="400050" lvl="1" indent="0" algn="just">
              <a:buNone/>
            </a:pPr>
            <a:r>
              <a:rPr lang="hu-HU" sz="1900" dirty="0" smtClean="0">
                <a:solidFill>
                  <a:srgbClr val="002060"/>
                </a:solidFill>
                <a:ea typeface="ＭＳ Ｐゴシック" pitchFamily="34" charset="-128"/>
              </a:rPr>
              <a:t>* A Svájci Konföderáció 26 kantonból áll. Egyedülálló berendezkedés a szövetség, a kantonok </a:t>
            </a:r>
            <a:r>
              <a:rPr lang="hu-HU" sz="1900" dirty="0">
                <a:solidFill>
                  <a:srgbClr val="002060"/>
                </a:solidFill>
                <a:ea typeface="ＭＳ Ｐゴシック" pitchFamily="34" charset="-128"/>
              </a:rPr>
              <a:t>és az önkormányzatok hármas </a:t>
            </a:r>
            <a:r>
              <a:rPr lang="hu-HU" sz="1900" dirty="0">
                <a:solidFill>
                  <a:srgbClr val="002060"/>
                </a:solidFill>
              </a:rPr>
              <a:t>viszonyrendszere. </a:t>
            </a:r>
            <a:r>
              <a:rPr lang="hu-HU" sz="1900" dirty="0" smtClean="0">
                <a:solidFill>
                  <a:srgbClr val="002060"/>
                </a:solidFill>
              </a:rPr>
              <a:t>A kantonokat </a:t>
            </a:r>
            <a:r>
              <a:rPr lang="hu-HU" sz="1900" dirty="0">
                <a:solidFill>
                  <a:srgbClr val="002060"/>
                </a:solidFill>
              </a:rPr>
              <a:t>mindazok a hatáskörök megilletik, amelyeket nem utaltak tételesen a szövetség hatáskörébe. </a:t>
            </a:r>
          </a:p>
          <a:p>
            <a:pPr marL="400050" lvl="1" indent="0" algn="just">
              <a:buNone/>
            </a:pPr>
            <a:r>
              <a:rPr lang="hu-HU" sz="1900" dirty="0" smtClean="0">
                <a:solidFill>
                  <a:srgbClr val="002060"/>
                </a:solidFill>
                <a:ea typeface="ＭＳ Ｐゴシック" pitchFamily="34" charset="-128"/>
              </a:rPr>
              <a:t>* </a:t>
            </a:r>
            <a:r>
              <a:rPr lang="hu-HU" sz="1900" dirty="0">
                <a:solidFill>
                  <a:srgbClr val="002060"/>
                </a:solidFill>
              </a:rPr>
              <a:t>Az ország </a:t>
            </a:r>
            <a:r>
              <a:rPr lang="hu-HU" sz="1900" dirty="0" smtClean="0">
                <a:solidFill>
                  <a:srgbClr val="002060"/>
                </a:solidFill>
              </a:rPr>
              <a:t>belpolitikai berendezkedésében a </a:t>
            </a:r>
            <a:r>
              <a:rPr lang="hu-HU" sz="1900" dirty="0">
                <a:solidFill>
                  <a:srgbClr val="002060"/>
                </a:solidFill>
              </a:rPr>
              <a:t>parlamenti és közvetlen demokrácia </a:t>
            </a:r>
            <a:r>
              <a:rPr lang="hu-HU" sz="1900" dirty="0" smtClean="0">
                <a:solidFill>
                  <a:srgbClr val="002060"/>
                </a:solidFill>
              </a:rPr>
              <a:t>párhuzamosan érvényesül. A kormányzás </a:t>
            </a:r>
            <a:r>
              <a:rPr lang="hu-HU" sz="1900" dirty="0">
                <a:solidFill>
                  <a:srgbClr val="002060"/>
                </a:solidFill>
              </a:rPr>
              <a:t>a föderális állami berendezkedés, illetve az összes politikai erő közötti folyamatos egyeztetésen </a:t>
            </a:r>
            <a:r>
              <a:rPr lang="hu-HU" sz="1900" dirty="0" smtClean="0">
                <a:solidFill>
                  <a:srgbClr val="002060"/>
                </a:solidFill>
              </a:rPr>
              <a:t>alapul. </a:t>
            </a:r>
            <a:r>
              <a:rPr lang="hu-HU" sz="1900" dirty="0">
                <a:solidFill>
                  <a:srgbClr val="002060"/>
                </a:solidFill>
              </a:rPr>
              <a:t>Nincsenek kormánypártok és ellenzéki pártok, az összes, parlamentbe került nagyobb párt helyet kap a </a:t>
            </a:r>
            <a:r>
              <a:rPr lang="hu-HU" sz="1900" dirty="0" smtClean="0">
                <a:solidFill>
                  <a:srgbClr val="002060"/>
                </a:solidFill>
              </a:rPr>
              <a:t>kormányban (Szövetségi Tanácsban), </a:t>
            </a:r>
            <a:r>
              <a:rPr lang="hu-HU" sz="1900" dirty="0">
                <a:solidFill>
                  <a:srgbClr val="002060"/>
                </a:solidFill>
              </a:rPr>
              <a:t>amely azután minden döntést kollektíven, konszenzussal hoz meg. A kormányt </a:t>
            </a:r>
            <a:r>
              <a:rPr lang="hu-HU" sz="1900" dirty="0" smtClean="0">
                <a:solidFill>
                  <a:srgbClr val="002060"/>
                </a:solidFill>
              </a:rPr>
              <a:t>a Svájci </a:t>
            </a:r>
            <a:r>
              <a:rPr lang="hu-HU" sz="1900" dirty="0">
                <a:solidFill>
                  <a:srgbClr val="002060"/>
                </a:solidFill>
              </a:rPr>
              <a:t>Néppárt (SVP), </a:t>
            </a:r>
            <a:r>
              <a:rPr lang="hu-HU" sz="1900" dirty="0" smtClean="0">
                <a:solidFill>
                  <a:srgbClr val="002060"/>
                </a:solidFill>
              </a:rPr>
              <a:t>a Szabadelvű </a:t>
            </a:r>
            <a:r>
              <a:rPr lang="hu-HU" sz="1900" dirty="0">
                <a:solidFill>
                  <a:srgbClr val="002060"/>
                </a:solidFill>
              </a:rPr>
              <a:t>Demokrata Párt (FDP), </a:t>
            </a:r>
            <a:r>
              <a:rPr lang="hu-HU" sz="1900" dirty="0" smtClean="0">
                <a:solidFill>
                  <a:srgbClr val="002060"/>
                </a:solidFill>
              </a:rPr>
              <a:t>a Kereszténydemokrata </a:t>
            </a:r>
            <a:r>
              <a:rPr lang="hu-HU" sz="1900" dirty="0">
                <a:solidFill>
                  <a:srgbClr val="002060"/>
                </a:solidFill>
              </a:rPr>
              <a:t>Néppárt (</a:t>
            </a:r>
            <a:r>
              <a:rPr lang="hu-HU" sz="1900" dirty="0" smtClean="0">
                <a:solidFill>
                  <a:srgbClr val="002060"/>
                </a:solidFill>
              </a:rPr>
              <a:t>CVP) és a Szociáldemokrata </a:t>
            </a:r>
            <a:r>
              <a:rPr lang="hu-HU" sz="1900" dirty="0">
                <a:solidFill>
                  <a:srgbClr val="002060"/>
                </a:solidFill>
              </a:rPr>
              <a:t>Párt (SP</a:t>
            </a:r>
            <a:r>
              <a:rPr lang="hu-HU" sz="1900" dirty="0" smtClean="0">
                <a:solidFill>
                  <a:srgbClr val="002060"/>
                </a:solidFill>
              </a:rPr>
              <a:t>) tagjai alkotják. </a:t>
            </a:r>
            <a:r>
              <a:rPr lang="hu-HU" sz="1900" dirty="0">
                <a:solidFill>
                  <a:srgbClr val="002060"/>
                </a:solidFill>
              </a:rPr>
              <a:t>A kormánytagok kiválasztásánál figyelembe veszik a nemi, a nyelvi és a kantonok közötti kiegyensúlyozottságot is. </a:t>
            </a:r>
            <a:r>
              <a:rPr lang="hu-HU" sz="1900" dirty="0" smtClean="0">
                <a:solidFill>
                  <a:srgbClr val="002060"/>
                </a:solidFill>
              </a:rPr>
              <a:t> A parlament (Szövetségi Gyűlés) kétkamarás, alsóháza a Nemzeti Tanács, felsőháza a Kantonok (Államok) Tanácsa. A héttagú kormány </a:t>
            </a:r>
            <a:r>
              <a:rPr lang="hu-HU" sz="1900" dirty="0">
                <a:solidFill>
                  <a:srgbClr val="002060"/>
                </a:solidFill>
              </a:rPr>
              <a:t>egyik tagja évenkénti váltásokkal, egy évig tölti be a szövetségi elnöki posztot és (többletjogok nélkül) vezeti a kormányt, miközben megtartja saját tárcáját is. A </a:t>
            </a:r>
            <a:r>
              <a:rPr lang="hu-HU" sz="1900" dirty="0" smtClean="0">
                <a:solidFill>
                  <a:srgbClr val="002060"/>
                </a:solidFill>
              </a:rPr>
              <a:t>kormány honlapja: </a:t>
            </a:r>
            <a:r>
              <a:rPr lang="hu-HU" sz="1900" dirty="0">
                <a:solidFill>
                  <a:srgbClr val="002060"/>
                </a:solidFill>
                <a:hlinkClick r:id="rId3"/>
              </a:rPr>
              <a:t>https://www.admin.ch/gov/en/start.html</a:t>
            </a:r>
            <a:endParaRPr lang="hu-HU" sz="1900" dirty="0">
              <a:solidFill>
                <a:srgbClr val="002060"/>
              </a:solidFill>
            </a:endParaRPr>
          </a:p>
          <a:p>
            <a:pPr marL="400050" lvl="1" indent="0" algn="just">
              <a:buNone/>
            </a:pPr>
            <a:r>
              <a:rPr lang="hu-HU" sz="1900" dirty="0" smtClean="0">
                <a:solidFill>
                  <a:srgbClr val="002060"/>
                </a:solidFill>
              </a:rPr>
              <a:t>* Svájc </a:t>
            </a:r>
            <a:r>
              <a:rPr lang="hu-HU" sz="1900" dirty="0">
                <a:solidFill>
                  <a:srgbClr val="002060"/>
                </a:solidFill>
              </a:rPr>
              <a:t>stratégiai relációként kezeli a vele szomszédos országokat, valamint az Európai Uniót. Európán kívüli kiemelt stratégiai partnereit úgy választja meg, hogy azok a svájci gazdaság számára jelentős piacot, együttműködési, regionális érvényesülési lehetőséget kínáló országok </a:t>
            </a:r>
            <a:r>
              <a:rPr lang="hu-HU" sz="1900" dirty="0" smtClean="0">
                <a:solidFill>
                  <a:srgbClr val="002060"/>
                </a:solidFill>
              </a:rPr>
              <a:t>legyenek, illetve </a:t>
            </a:r>
            <a:r>
              <a:rPr lang="hu-HU" sz="1900" dirty="0">
                <a:solidFill>
                  <a:srgbClr val="002060"/>
                </a:solidFill>
              </a:rPr>
              <a:t>támogatni tudják Svájc globális érdekérvényesítési törekvéseit. Svájc büszke hagyományos függetlenségére, semlegességére, amely jó alapot ad ahhoz, hogy a világpolitika színpadán aktív és progresszív politikát </a:t>
            </a:r>
            <a:r>
              <a:rPr lang="hu-HU" sz="1900" dirty="0" smtClean="0">
                <a:solidFill>
                  <a:srgbClr val="002060"/>
                </a:solidFill>
              </a:rPr>
              <a:t>folytasson. Külpolitikai stratégiájának prioritásai: kapcsolat az Európai Unióval, illetve az EFTA tagállamaival, különös tekintettel a szomszédos országokra; kapcsolat a globális partnerekkel (USA, Japán, </a:t>
            </a:r>
            <a:r>
              <a:rPr lang="hu-HU" sz="1900" dirty="0" err="1" smtClean="0">
                <a:solidFill>
                  <a:srgbClr val="002060"/>
                </a:solidFill>
              </a:rPr>
              <a:t>BRICS-államok</a:t>
            </a:r>
            <a:r>
              <a:rPr lang="hu-HU" sz="1900" dirty="0" smtClean="0">
                <a:solidFill>
                  <a:srgbClr val="002060"/>
                </a:solidFill>
              </a:rPr>
              <a:t>, Törökország); a béke és biztonság feltételeinek megteremtése multilaterális keretek között; a fenntartható fejlődés és jólét elősegítése, döntően a nemzetközi fejlesztési együttműködésen keresztül.</a:t>
            </a:r>
            <a:endParaRPr lang="hu-HU" sz="1900" dirty="0">
              <a:solidFill>
                <a:srgbClr val="002060"/>
              </a:solidFill>
            </a:endParaRPr>
          </a:p>
          <a:p>
            <a:pPr marL="400050" lvl="1" indent="0" algn="just">
              <a:buNone/>
            </a:pPr>
            <a:r>
              <a:rPr lang="hu-HU" sz="1900" dirty="0" smtClean="0">
                <a:solidFill>
                  <a:srgbClr val="002060"/>
                </a:solidFill>
              </a:rPr>
              <a:t>* Svájc nem tagja az EU-nak, ugyanakkor 2008 óta részese a  schengeni egyezménynek.</a:t>
            </a:r>
          </a:p>
          <a:p>
            <a:pPr marL="400050" lvl="1" indent="0" algn="just">
              <a:buNone/>
            </a:pPr>
            <a:r>
              <a:rPr lang="hu-HU" sz="1900" dirty="0">
                <a:solidFill>
                  <a:srgbClr val="002060"/>
                </a:solidFill>
              </a:rPr>
              <a:t>* További nemzetközi szervezeti tagságok: ENSZ (2002), NATO (nem tag, békepartnerség</a:t>
            </a:r>
            <a:r>
              <a:rPr lang="hu-HU" sz="1900" dirty="0" smtClean="0">
                <a:solidFill>
                  <a:srgbClr val="002060"/>
                </a:solidFill>
              </a:rPr>
              <a:t>), EFTA (1960), Európa Tanács (1963), EBESZ (1975), OECD (1961), Nemzetközi Valutaalap (1992), Világbank (1992).</a:t>
            </a:r>
            <a:endParaRPr lang="hu-HU" sz="1900" dirty="0">
              <a:solidFill>
                <a:srgbClr val="002060"/>
              </a:solidFill>
            </a:endParaRPr>
          </a:p>
          <a:p>
            <a:pPr lvl="1" indent="-342900" algn="just">
              <a:buFont typeface="Wingdings" panose="05000000000000000000" pitchFamily="2" charset="2"/>
              <a:buChar char="§"/>
            </a:pPr>
            <a:r>
              <a:rPr lang="hu-HU" sz="2300" dirty="0" smtClean="0">
                <a:ea typeface="ＭＳ Ｐゴシック" pitchFamily="34" charset="-128"/>
              </a:rPr>
              <a:t>Aktualitások</a:t>
            </a:r>
            <a:endParaRPr lang="hu-HU" sz="23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400050" lvl="1" indent="0" algn="just">
              <a:buNone/>
            </a:pPr>
            <a:r>
              <a:rPr lang="hu-HU" sz="1900" dirty="0" smtClean="0">
                <a:solidFill>
                  <a:srgbClr val="002060"/>
                </a:solidFill>
                <a:ea typeface="ＭＳ Ｐゴシック" pitchFamily="34" charset="-128"/>
              </a:rPr>
              <a:t>* A</a:t>
            </a:r>
            <a:r>
              <a:rPr lang="hu-HU" sz="1900" dirty="0" smtClean="0">
                <a:solidFill>
                  <a:srgbClr val="002060"/>
                </a:solidFill>
              </a:rPr>
              <a:t> </a:t>
            </a:r>
            <a:r>
              <a:rPr lang="hu-HU" sz="1900" dirty="0">
                <a:solidFill>
                  <a:srgbClr val="002060"/>
                </a:solidFill>
              </a:rPr>
              <a:t>svájci belpolitikában fontos helyet elfoglaló kérdés az Európai Unióval való kapcsolatok jövőbeni </a:t>
            </a:r>
            <a:r>
              <a:rPr lang="hu-HU" sz="1900" dirty="0" smtClean="0">
                <a:solidFill>
                  <a:srgbClr val="002060"/>
                </a:solidFill>
              </a:rPr>
              <a:t>alakulása (pl. </a:t>
            </a:r>
            <a:r>
              <a:rPr lang="hu-HU" sz="1900" dirty="0" err="1" smtClean="0">
                <a:solidFill>
                  <a:srgbClr val="002060"/>
                </a:solidFill>
              </a:rPr>
              <a:t>Brexit</a:t>
            </a:r>
            <a:r>
              <a:rPr lang="hu-HU" sz="1900" dirty="0">
                <a:solidFill>
                  <a:srgbClr val="002060"/>
                </a:solidFill>
              </a:rPr>
              <a:t> </a:t>
            </a:r>
            <a:r>
              <a:rPr lang="hu-HU" sz="1900" dirty="0" smtClean="0">
                <a:solidFill>
                  <a:srgbClr val="002060"/>
                </a:solidFill>
              </a:rPr>
              <a:t>kimenetele), </a:t>
            </a:r>
            <a:r>
              <a:rPr lang="hu-HU" sz="1900" dirty="0">
                <a:solidFill>
                  <a:srgbClr val="002060"/>
                </a:solidFill>
              </a:rPr>
              <a:t>az intézményi keretmegállapodás (IFA) megkötésének kérdése, melynek része a munkaerő szabad </a:t>
            </a:r>
            <a:r>
              <a:rPr lang="hu-HU" sz="1900" dirty="0" smtClean="0">
                <a:solidFill>
                  <a:srgbClr val="002060"/>
                </a:solidFill>
              </a:rPr>
              <a:t>áramlásának, a tőzsdei ekvivalenciának és </a:t>
            </a:r>
            <a:r>
              <a:rPr lang="hu-HU" sz="1900" dirty="0">
                <a:solidFill>
                  <a:srgbClr val="002060"/>
                </a:solidFill>
              </a:rPr>
              <a:t>a „Svájci Alap”, a térségünknek nyújtott kohéziós támogatás további folyósításának kérdése  is. </a:t>
            </a:r>
          </a:p>
          <a:p>
            <a:pPr lvl="1" indent="-342900" algn="just">
              <a:buFont typeface="Wingdings" panose="05000000000000000000" pitchFamily="2" charset="2"/>
              <a:buChar char="§"/>
            </a:pPr>
            <a:r>
              <a:rPr lang="hu-HU" sz="2300" dirty="0" smtClean="0">
                <a:ea typeface="ＭＳ Ｐゴシック" pitchFamily="34" charset="-128"/>
              </a:rPr>
              <a:t>Választások</a:t>
            </a:r>
            <a:endParaRPr lang="hu-HU" sz="2300" dirty="0">
              <a:ea typeface="ＭＳ Ｐゴシック" pitchFamily="34" charset="-128"/>
            </a:endParaRPr>
          </a:p>
          <a:p>
            <a:pPr marL="400050" lvl="1" indent="0" algn="just">
              <a:buNone/>
            </a:pPr>
            <a:r>
              <a:rPr lang="hu-HU" sz="1900" dirty="0">
                <a:solidFill>
                  <a:srgbClr val="002060"/>
                </a:solidFill>
                <a:ea typeface="ＭＳ Ｐゴシック" pitchFamily="34" charset="-128"/>
              </a:rPr>
              <a:t>* A szövetségi parlamenti választásokat négyévente tartják, mely során megválasztják a Nemzeti Tanács és a Kantonok Tanácsa </a:t>
            </a:r>
            <a:r>
              <a:rPr lang="hu-HU" sz="1900" dirty="0" smtClean="0">
                <a:solidFill>
                  <a:srgbClr val="002060"/>
                </a:solidFill>
                <a:ea typeface="ＭＳ Ｐゴシック" pitchFamily="34" charset="-128"/>
              </a:rPr>
              <a:t> tagjait</a:t>
            </a:r>
            <a:r>
              <a:rPr lang="hu-HU" sz="1900" dirty="0">
                <a:solidFill>
                  <a:srgbClr val="002060"/>
                </a:solidFill>
                <a:ea typeface="ＭＳ Ｐゴシック" pitchFamily="34" charset="-128"/>
              </a:rPr>
              <a:t>.</a:t>
            </a:r>
          </a:p>
          <a:p>
            <a:pPr marL="400050" lvl="1" indent="0" algn="just">
              <a:buNone/>
            </a:pPr>
            <a:r>
              <a:rPr lang="hu-HU" sz="1900" dirty="0">
                <a:solidFill>
                  <a:srgbClr val="002060"/>
                </a:solidFill>
                <a:ea typeface="ＭＳ Ｐゴシック" pitchFamily="34" charset="-128"/>
              </a:rPr>
              <a:t>* Negyedévente (fakultatív) népszavazási fordulót tartanak, ezek alkalmával szövetségi, </a:t>
            </a:r>
            <a:r>
              <a:rPr lang="hu-HU" sz="1900" dirty="0" err="1">
                <a:solidFill>
                  <a:srgbClr val="002060"/>
                </a:solidFill>
                <a:ea typeface="ＭＳ Ｐゴシック" pitchFamily="34" charset="-128"/>
              </a:rPr>
              <a:t>kantonális</a:t>
            </a:r>
            <a:r>
              <a:rPr lang="hu-HU" sz="1900" dirty="0">
                <a:solidFill>
                  <a:srgbClr val="002060"/>
                </a:solidFill>
                <a:ea typeface="ＭＳ Ｐゴシック" pitchFamily="34" charset="-128"/>
              </a:rPr>
              <a:t> és helyi érdekű kérdésekről is dönthetnek a polgárok. Kötelező népszavazást tartani az alkotmányt érintő legcsekélyebb változtatási szándék, illetve a nemzetközi szervezetekbe való belépési szándék és az egy évnél hosszabb időre tervezett és az alkotmányból nem levezethető szövetségi törvények  esetén.</a:t>
            </a:r>
          </a:p>
          <a:p>
            <a:pPr lvl="1" indent="-342900" algn="just">
              <a:buFont typeface="Wingdings" panose="05000000000000000000" pitchFamily="2" charset="2"/>
              <a:buChar char="§"/>
            </a:pPr>
            <a:r>
              <a:rPr lang="hu-HU" sz="2300" dirty="0" smtClean="0">
                <a:ea typeface="ＭＳ Ｐゴシック" pitchFamily="34" charset="-128"/>
              </a:rPr>
              <a:t>Gazdaságpolitikai célok</a:t>
            </a:r>
          </a:p>
          <a:p>
            <a:pPr marL="400050" lvl="1" indent="0" algn="just">
              <a:buNone/>
            </a:pPr>
            <a:r>
              <a:rPr lang="hu-HU" sz="1900" dirty="0">
                <a:solidFill>
                  <a:srgbClr val="002060"/>
                </a:solidFill>
                <a:ea typeface="ＭＳ Ｐゴシック" pitchFamily="34" charset="-128"/>
              </a:rPr>
              <a:t>Svájc </a:t>
            </a:r>
            <a:r>
              <a:rPr lang="hu-HU" sz="1900" dirty="0" smtClean="0">
                <a:solidFill>
                  <a:srgbClr val="002060"/>
                </a:solidFill>
                <a:ea typeface="ＭＳ Ｐゴシック" pitchFamily="34" charset="-128"/>
              </a:rPr>
              <a:t>fő gazdaságpolitikai célja, hogy továbbra is megőrizze stabilitását, kiváló AAA hitelminősítését, GDP-jének növekedését, valamint munkanélküliségi rátájának csökkenését. </a:t>
            </a:r>
            <a:r>
              <a:rPr lang="hu-HU" sz="1900" dirty="0">
                <a:solidFill>
                  <a:srgbClr val="002060"/>
                </a:solidFill>
              </a:rPr>
              <a:t>A svájci gazdaság jövőbeni fejlődésére  is hatással lesz az EU-val folytatott tárgyalások kimenetele, illetve a megkötendő intézményi </a:t>
            </a:r>
            <a:r>
              <a:rPr lang="hu-HU" sz="1900" dirty="0" err="1">
                <a:solidFill>
                  <a:srgbClr val="002060"/>
                </a:solidFill>
              </a:rPr>
              <a:t>keretmegállapodásban</a:t>
            </a:r>
            <a:r>
              <a:rPr lang="hu-HU" sz="1900" dirty="0">
                <a:solidFill>
                  <a:srgbClr val="002060"/>
                </a:solidFill>
              </a:rPr>
              <a:t> foglaltak tartalma</a:t>
            </a:r>
            <a:r>
              <a:rPr lang="hu-HU" sz="1900" dirty="0" smtClean="0">
                <a:solidFill>
                  <a:srgbClr val="002060"/>
                </a:solidFill>
              </a:rPr>
              <a:t>. Az alpesi ország célja, hogy semleges politikai szereplőként megőrizze és fejlessze gazdasági kapcsolatait mind a szomszédos országokkal, mind pedig az EU-val és távoli kereskedelmi partnereivel egyaránt.</a:t>
            </a:r>
            <a:endParaRPr lang="hu-HU" sz="190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lvl="1" indent="-342900" algn="just">
              <a:buFont typeface="Wingdings" panose="05000000000000000000" pitchFamily="2" charset="2"/>
              <a:buChar char="§"/>
            </a:pPr>
            <a:r>
              <a:rPr lang="hu-HU" sz="2300" dirty="0" smtClean="0">
                <a:ea typeface="ＭＳ Ｐゴシック" pitchFamily="34" charset="-128"/>
              </a:rPr>
              <a:t>Kiemelkedő érdekcsoportok</a:t>
            </a:r>
          </a:p>
          <a:p>
            <a:pPr marL="400050" lvl="1" indent="0" algn="just">
              <a:buNone/>
            </a:pPr>
            <a:r>
              <a:rPr lang="hu-HU" sz="1900" dirty="0">
                <a:solidFill>
                  <a:srgbClr val="002060"/>
                </a:solidFill>
              </a:rPr>
              <a:t>Svájcban a politikai szereplőkön túl kiemelt és befolyásos szerepük van a különböző iparági szövetségeknek, </a:t>
            </a:r>
            <a:r>
              <a:rPr lang="hu-HU" sz="1900" dirty="0" smtClean="0">
                <a:solidFill>
                  <a:srgbClr val="002060"/>
                </a:solidFill>
              </a:rPr>
              <a:t>ernyőszervezeteknek és „gazdatömörüléseknek”.</a:t>
            </a:r>
            <a:endParaRPr lang="hu-HU" sz="1900" dirty="0">
              <a:solidFill>
                <a:srgbClr val="002060"/>
              </a:solidFill>
            </a:endParaRPr>
          </a:p>
          <a:p>
            <a:pPr lvl="1" indent="-342900">
              <a:buFont typeface="+mj-lt"/>
              <a:buAutoNum type="arabicPeriod"/>
            </a:pPr>
            <a:endParaRPr lang="en-US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0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040560"/>
          </a:xfrm>
        </p:spPr>
        <p:txBody>
          <a:bodyPr>
            <a:normAutofit lnSpcReduction="10000"/>
          </a:bodyPr>
          <a:lstStyle/>
          <a:p>
            <a:pPr lvl="1">
              <a:buFont typeface="+mj-lt"/>
              <a:buAutoNum type="arabicPeriod"/>
            </a:pPr>
            <a:endParaRPr lang="hu-HU" sz="1800" dirty="0" smtClean="0">
              <a:ea typeface="ＭＳ Ｐゴシック" pitchFamily="34" charset="-128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hu-HU" sz="1300" dirty="0" smtClean="0">
              <a:ea typeface="ＭＳ Ｐゴシック" pitchFamily="34" charset="-128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1300" dirty="0" smtClean="0">
                <a:ea typeface="ＭＳ Ｐゴシック" pitchFamily="34" charset="-128"/>
              </a:rPr>
              <a:t>GDP és infláció előrejelzés kormányzati és/vagy nemzetközi oldalról </a:t>
            </a:r>
          </a:p>
          <a:p>
            <a:pPr marL="457200" lvl="1" indent="0" algn="just">
              <a:buNone/>
            </a:pPr>
            <a:r>
              <a:rPr lang="hu-HU" sz="1000" dirty="0" smtClean="0">
                <a:solidFill>
                  <a:srgbClr val="002060"/>
                </a:solidFill>
              </a:rPr>
              <a:t>* </a:t>
            </a:r>
            <a:r>
              <a:rPr lang="hu-HU" sz="1000" dirty="0">
                <a:solidFill>
                  <a:srgbClr val="002060"/>
                </a:solidFill>
              </a:rPr>
              <a:t>A Gazdasági Államtitkárság (SECO) által </a:t>
            </a:r>
            <a:r>
              <a:rPr lang="hu-HU" sz="1000" dirty="0" smtClean="0">
                <a:solidFill>
                  <a:srgbClr val="002060"/>
                </a:solidFill>
              </a:rPr>
              <a:t>2018. december </a:t>
            </a:r>
            <a:r>
              <a:rPr lang="hu-HU" sz="1000" dirty="0">
                <a:solidFill>
                  <a:srgbClr val="002060"/>
                </a:solidFill>
              </a:rPr>
              <a:t>19-én nyilvánosságra hozott előrejelzés szerint 2019-ben 1,5%-</a:t>
            </a:r>
            <a:r>
              <a:rPr lang="hu-HU" sz="1000" dirty="0" err="1">
                <a:solidFill>
                  <a:srgbClr val="002060"/>
                </a:solidFill>
              </a:rPr>
              <a:t>os</a:t>
            </a:r>
            <a:r>
              <a:rPr lang="hu-HU" sz="1000" dirty="0">
                <a:solidFill>
                  <a:srgbClr val="002060"/>
                </a:solidFill>
              </a:rPr>
              <a:t> GDP-növekedésre lehet számítani (a szeptemberi becslésben szereplő 2%-</a:t>
            </a:r>
            <a:r>
              <a:rPr lang="hu-HU" sz="1000" dirty="0" err="1">
                <a:solidFill>
                  <a:srgbClr val="002060"/>
                </a:solidFill>
              </a:rPr>
              <a:t>kal</a:t>
            </a:r>
            <a:r>
              <a:rPr lang="hu-HU" sz="1000" dirty="0">
                <a:solidFill>
                  <a:srgbClr val="002060"/>
                </a:solidFill>
              </a:rPr>
              <a:t> szemben), 2020-ban pedig 1,7%-</a:t>
            </a:r>
            <a:r>
              <a:rPr lang="hu-HU" sz="1000" dirty="0" err="1">
                <a:solidFill>
                  <a:srgbClr val="002060"/>
                </a:solidFill>
              </a:rPr>
              <a:t>ra</a:t>
            </a:r>
            <a:r>
              <a:rPr lang="hu-HU" sz="1000" dirty="0">
                <a:solidFill>
                  <a:srgbClr val="002060"/>
                </a:solidFill>
              </a:rPr>
              <a:t>. A gazdasági növekedés </a:t>
            </a:r>
            <a:r>
              <a:rPr lang="hu-HU" sz="1000" dirty="0" smtClean="0">
                <a:solidFill>
                  <a:srgbClr val="002060"/>
                </a:solidFill>
              </a:rPr>
              <a:t>(korábbi </a:t>
            </a:r>
            <a:r>
              <a:rPr lang="hu-HU" sz="1000" dirty="0" err="1">
                <a:solidFill>
                  <a:srgbClr val="002060"/>
                </a:solidFill>
              </a:rPr>
              <a:t>előrejelzésekhez</a:t>
            </a:r>
            <a:r>
              <a:rPr lang="hu-HU" sz="1000" dirty="0">
                <a:solidFill>
                  <a:srgbClr val="002060"/>
                </a:solidFill>
              </a:rPr>
              <a:t> képest </a:t>
            </a:r>
            <a:r>
              <a:rPr lang="hu-HU" sz="1000" dirty="0" smtClean="0">
                <a:solidFill>
                  <a:srgbClr val="002060"/>
                </a:solidFill>
              </a:rPr>
              <a:t>megfigyelhető) </a:t>
            </a:r>
            <a:r>
              <a:rPr lang="hu-HU" sz="1000" dirty="0">
                <a:solidFill>
                  <a:srgbClr val="002060"/>
                </a:solidFill>
              </a:rPr>
              <a:t>mérséklődése a világgazdaság lassulására és a belső kereslet növekedési ütemének csökkenésére vezethető vissza. </a:t>
            </a:r>
            <a:r>
              <a:rPr lang="hu-HU" sz="1000" dirty="0" smtClean="0">
                <a:solidFill>
                  <a:srgbClr val="002060"/>
                </a:solidFill>
              </a:rPr>
              <a:t>A Nemzetközi Valutaalap 2019 áprilisi országelemzése </a:t>
            </a:r>
            <a:r>
              <a:rPr lang="hu-HU" sz="1000" dirty="0">
                <a:solidFill>
                  <a:srgbClr val="002060"/>
                </a:solidFill>
              </a:rPr>
              <a:t>alapján a svájci gazdaság 2019-es várható lassulása (becsült 1,1%-</a:t>
            </a:r>
            <a:r>
              <a:rPr lang="hu-HU" sz="1000" dirty="0" err="1">
                <a:solidFill>
                  <a:srgbClr val="002060"/>
                </a:solidFill>
              </a:rPr>
              <a:t>os</a:t>
            </a:r>
            <a:r>
              <a:rPr lang="hu-HU" sz="1000" dirty="0">
                <a:solidFill>
                  <a:srgbClr val="002060"/>
                </a:solidFill>
              </a:rPr>
              <a:t> GDP-növekedés és 1% alatti infláció) után 2020-ra </a:t>
            </a:r>
            <a:r>
              <a:rPr lang="hu-HU" sz="1000" dirty="0" smtClean="0">
                <a:solidFill>
                  <a:srgbClr val="002060"/>
                </a:solidFill>
              </a:rPr>
              <a:t>mérsékelt </a:t>
            </a:r>
            <a:r>
              <a:rPr lang="hu-HU" sz="1000">
                <a:solidFill>
                  <a:srgbClr val="002060"/>
                </a:solidFill>
              </a:rPr>
              <a:t>helyreállás </a:t>
            </a:r>
            <a:r>
              <a:rPr lang="hu-HU" sz="1000" smtClean="0">
                <a:solidFill>
                  <a:srgbClr val="002060"/>
                </a:solidFill>
              </a:rPr>
              <a:t>várható. </a:t>
            </a:r>
            <a:endParaRPr lang="hu-HU" sz="1000" dirty="0">
              <a:solidFill>
                <a:srgbClr val="002060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1300" dirty="0" smtClean="0">
                <a:ea typeface="ＭＳ Ｐゴシック" pitchFamily="34" charset="-128"/>
              </a:rPr>
              <a:t>Kormányzati </a:t>
            </a:r>
            <a:r>
              <a:rPr lang="hu-HU" sz="1300" dirty="0" err="1" smtClean="0">
                <a:ea typeface="ＭＳ Ｐゴシック" pitchFamily="34" charset="-128"/>
              </a:rPr>
              <a:t>szektorális</a:t>
            </a:r>
            <a:r>
              <a:rPr lang="hu-HU" sz="1300" dirty="0" smtClean="0">
                <a:ea typeface="ＭＳ Ｐゴシック" pitchFamily="34" charset="-128"/>
              </a:rPr>
              <a:t> fókusz</a:t>
            </a:r>
          </a:p>
          <a:p>
            <a:pPr marL="457200" lvl="1" indent="0" algn="just">
              <a:buNone/>
            </a:pPr>
            <a:r>
              <a:rPr lang="hu-HU" sz="1000" dirty="0" smtClean="0">
                <a:solidFill>
                  <a:srgbClr val="002060"/>
                </a:solidFill>
              </a:rPr>
              <a:t>* Kiemelt kormányzati </a:t>
            </a:r>
            <a:r>
              <a:rPr lang="hu-HU" sz="1000" dirty="0" err="1">
                <a:solidFill>
                  <a:srgbClr val="002060"/>
                </a:solidFill>
              </a:rPr>
              <a:t>szektorális</a:t>
            </a:r>
            <a:r>
              <a:rPr lang="hu-HU" sz="1000" dirty="0">
                <a:solidFill>
                  <a:srgbClr val="002060"/>
                </a:solidFill>
              </a:rPr>
              <a:t> fókusz van az oktatáson, a </a:t>
            </a:r>
            <a:r>
              <a:rPr lang="hu-HU" sz="1000" dirty="0" err="1">
                <a:solidFill>
                  <a:srgbClr val="002060"/>
                </a:solidFill>
              </a:rPr>
              <a:t>digitalizáción</a:t>
            </a:r>
            <a:r>
              <a:rPr lang="hu-HU" sz="1000" dirty="0">
                <a:solidFill>
                  <a:srgbClr val="002060"/>
                </a:solidFill>
              </a:rPr>
              <a:t>, a magas </a:t>
            </a:r>
            <a:r>
              <a:rPr lang="hu-HU" sz="1000" dirty="0" smtClean="0">
                <a:solidFill>
                  <a:srgbClr val="002060"/>
                </a:solidFill>
              </a:rPr>
              <a:t>hozzáadott </a:t>
            </a:r>
            <a:r>
              <a:rPr lang="hu-HU" sz="1000" dirty="0">
                <a:solidFill>
                  <a:srgbClr val="002060"/>
                </a:solidFill>
              </a:rPr>
              <a:t>értékű K+F és ICT-megoldásokon</a:t>
            </a:r>
            <a:r>
              <a:rPr lang="hu-HU" sz="1000" dirty="0" smtClean="0">
                <a:solidFill>
                  <a:srgbClr val="002060"/>
                </a:solidFill>
              </a:rPr>
              <a:t>, a mezőgazdaság és hadiipar, valamint a KKV-szektor általános  fejlesztésén</a:t>
            </a:r>
            <a:r>
              <a:rPr lang="hu-HU" sz="1000" dirty="0">
                <a:solidFill>
                  <a:srgbClr val="002060"/>
                </a:solidFill>
              </a:rPr>
              <a:t>. (A KKV-k teszik ki az alpesi ország vállalatainak 99 %-át, valamint munkahelyeinek 2/3-át, így rendkívüli súlyuk van a gazdaságban. 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1300" dirty="0" smtClean="0">
                <a:ea typeface="ＭＳ Ｐゴシック" pitchFamily="34" charset="-128"/>
              </a:rPr>
              <a:t>Feltételezett jövőbeli húzóágazatok</a:t>
            </a:r>
          </a:p>
          <a:p>
            <a:pPr marL="457200" lvl="1" indent="0" algn="just">
              <a:buNone/>
            </a:pPr>
            <a:r>
              <a:rPr lang="hu-HU" sz="1000" dirty="0" smtClean="0">
                <a:solidFill>
                  <a:srgbClr val="002060"/>
                </a:solidFill>
              </a:rPr>
              <a:t>* Svájc a Világgazdasági Fórum (WEF) rangsora szerint továbbra is a világ legversenyképesebb országa. A gazdaság húzóerejét a magas hozzáadott értéket adó ágazatok és a pénzügyi intézmények adják</a:t>
            </a:r>
            <a:r>
              <a:rPr lang="hu-HU" sz="1000" dirty="0">
                <a:solidFill>
                  <a:srgbClr val="002060"/>
                </a:solidFill>
              </a:rPr>
              <a:t>. </a:t>
            </a:r>
            <a:r>
              <a:rPr lang="hu-HU" sz="1000" dirty="0" smtClean="0">
                <a:solidFill>
                  <a:srgbClr val="002060"/>
                </a:solidFill>
              </a:rPr>
              <a:t>A mezőgazdasági </a:t>
            </a:r>
            <a:r>
              <a:rPr lang="hu-HU" sz="1000" dirty="0">
                <a:solidFill>
                  <a:srgbClr val="002060"/>
                </a:solidFill>
              </a:rPr>
              <a:t>termékek, illetve a gépipari </a:t>
            </a:r>
            <a:r>
              <a:rPr lang="hu-HU" sz="1000" dirty="0" smtClean="0">
                <a:solidFill>
                  <a:srgbClr val="002060"/>
                </a:solidFill>
              </a:rPr>
              <a:t>és gyógyszeripari termékek adják továbbá a legnagyobb piacot, így ezen területeken várható nagyobb kereslet is.</a:t>
            </a:r>
            <a:endParaRPr lang="hu-HU" sz="1000" dirty="0">
              <a:solidFill>
                <a:srgbClr val="002060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1300" dirty="0" smtClean="0">
                <a:ea typeface="ＭＳ Ｐゴシック" pitchFamily="34" charset="-128"/>
              </a:rPr>
              <a:t>Veszélyek, piacra lépési nehézségek</a:t>
            </a:r>
          </a:p>
          <a:p>
            <a:pPr marL="457200" lvl="1" indent="0" algn="just">
              <a:buNone/>
            </a:pPr>
            <a:r>
              <a:rPr lang="hu-HU" sz="1000" dirty="0">
                <a:solidFill>
                  <a:srgbClr val="002060"/>
                </a:solidFill>
              </a:rPr>
              <a:t>* Svájc esetén, -  főként a mezőgazdaságot, azon belül is az élelmiszeripart </a:t>
            </a:r>
            <a:r>
              <a:rPr lang="hu-HU" sz="1000" dirty="0" smtClean="0">
                <a:solidFill>
                  <a:srgbClr val="002060"/>
                </a:solidFill>
              </a:rPr>
              <a:t>érintő </a:t>
            </a:r>
            <a:r>
              <a:rPr lang="hu-HU" sz="1000" dirty="0">
                <a:solidFill>
                  <a:srgbClr val="002060"/>
                </a:solidFill>
              </a:rPr>
              <a:t>protekcionista gazdaságpolitikája miatt - számos piacra lépési akadállyal kell számolni. (magas vámok, meghatározott kontingensek, adminisztráció és dokumentációs kötelezettségek, szigorú munkavállalási szabályok, magas kaució, kollektív </a:t>
            </a:r>
            <a:r>
              <a:rPr lang="hu-HU" sz="1000" dirty="0" smtClean="0">
                <a:solidFill>
                  <a:srgbClr val="002060"/>
                </a:solidFill>
              </a:rPr>
              <a:t>szerződés/kötelező </a:t>
            </a:r>
            <a:r>
              <a:rPr lang="hu-HU" sz="1000" dirty="0">
                <a:solidFill>
                  <a:srgbClr val="002060"/>
                </a:solidFill>
              </a:rPr>
              <a:t>minimálbér stb</a:t>
            </a:r>
            <a:r>
              <a:rPr lang="hu-HU" sz="1000" dirty="0" smtClean="0">
                <a:solidFill>
                  <a:srgbClr val="002060"/>
                </a:solidFill>
              </a:rPr>
              <a:t>.) </a:t>
            </a:r>
            <a:endParaRPr lang="hu-HU" sz="1000" dirty="0">
              <a:solidFill>
                <a:srgbClr val="002060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1300" dirty="0">
                <a:ea typeface="ＭＳ Ｐゴシック" pitchFamily="34" charset="-128"/>
              </a:rPr>
              <a:t>Adókörnyezet rövid bemutatása </a:t>
            </a:r>
          </a:p>
          <a:p>
            <a:pPr marL="457200" lvl="1" indent="0" algn="just">
              <a:buNone/>
            </a:pPr>
            <a:r>
              <a:rPr lang="hu-HU" sz="1000" dirty="0">
                <a:solidFill>
                  <a:srgbClr val="002060"/>
                </a:solidFill>
              </a:rPr>
              <a:t>* </a:t>
            </a:r>
            <a:r>
              <a:rPr lang="hu-HU" sz="1000" dirty="0" smtClean="0">
                <a:solidFill>
                  <a:srgbClr val="002060"/>
                </a:solidFill>
              </a:rPr>
              <a:t>Az adórendszert is a speciális hármas tagozódás jellemzi. A fogyasztási adókat (ÁFA, vám stb.) a szövetségi törvény szabályozza, ugyanakkor mind a 26 kantonnak saját adótörvénye van, és meghatározott szabályok szerint az önkormányzatok is vethetnek ki helyi adókat. A vállalkozások adóztatása szövetségi illetve </a:t>
            </a:r>
            <a:r>
              <a:rPr lang="hu-HU" sz="1000" dirty="0" err="1" smtClean="0">
                <a:solidFill>
                  <a:srgbClr val="002060"/>
                </a:solidFill>
              </a:rPr>
              <a:t>kantonális</a:t>
            </a:r>
            <a:r>
              <a:rPr lang="hu-HU" sz="1000" dirty="0" smtClean="0">
                <a:solidFill>
                  <a:srgbClr val="002060"/>
                </a:solidFill>
              </a:rPr>
              <a:t> szinten történik.</a:t>
            </a:r>
          </a:p>
          <a:p>
            <a:pPr marL="457200" lvl="1" indent="0" algn="just">
              <a:buNone/>
            </a:pPr>
            <a:r>
              <a:rPr lang="hu-HU" sz="1000" dirty="0" smtClean="0">
                <a:solidFill>
                  <a:srgbClr val="002060"/>
                </a:solidFill>
              </a:rPr>
              <a:t>* Az általános </a:t>
            </a:r>
            <a:r>
              <a:rPr lang="hu-HU" sz="1000" dirty="0">
                <a:solidFill>
                  <a:srgbClr val="002060"/>
                </a:solidFill>
              </a:rPr>
              <a:t>forgalmi adó mértéke 7,7%. A szállásszolgáltatások után fizetendő adó 3,7%, míg a gyógyszerekre, újságokra, bizonyos élelmiszerekre stb. vonatkozó speciális csökkentet adó mértéke 2,5%. A teljes szabályozás elérhető online: </a:t>
            </a:r>
            <a:r>
              <a:rPr lang="hu-HU" sz="1000" dirty="0">
                <a:solidFill>
                  <a:srgbClr val="002060"/>
                </a:solidFill>
                <a:hlinkClick r:id="rId3"/>
              </a:rPr>
              <a:t>https://www.admin.ch/opc/de/classified-compilation/20081110/index.html#a25</a:t>
            </a:r>
            <a:endParaRPr lang="hu-HU" sz="1000" dirty="0">
              <a:solidFill>
                <a:srgbClr val="002060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1300" dirty="0" smtClean="0">
                <a:ea typeface="ＭＳ Ｐゴシック" pitchFamily="34" charset="-128"/>
              </a:rPr>
              <a:t>Kormányzati </a:t>
            </a:r>
            <a:r>
              <a:rPr lang="hu-HU" sz="1300" dirty="0">
                <a:ea typeface="ＭＳ Ｐゴシック" pitchFamily="34" charset="-128"/>
              </a:rPr>
              <a:t>beruházási prioritások </a:t>
            </a:r>
            <a:r>
              <a:rPr lang="hu-HU" sz="1300" dirty="0" smtClean="0">
                <a:ea typeface="ＭＳ Ｐゴシック" pitchFamily="34" charset="-128"/>
              </a:rPr>
              <a:t>(pl. infrastruktúra, digitalizáció, oktatás, mezőgazdaság, </a:t>
            </a:r>
            <a:r>
              <a:rPr lang="hu-HU" sz="1300" dirty="0">
                <a:ea typeface="ＭＳ Ｐゴシック" pitchFamily="34" charset="-128"/>
              </a:rPr>
              <a:t>stb.)</a:t>
            </a:r>
            <a:endParaRPr lang="hu-HU" sz="1300" dirty="0" smtClean="0">
              <a:ea typeface="ＭＳ Ｐゴシック" pitchFamily="34" charset="-128"/>
            </a:endParaRPr>
          </a:p>
          <a:p>
            <a:pPr marL="457200" lvl="1" indent="0">
              <a:buNone/>
            </a:pPr>
            <a:r>
              <a:rPr lang="hu-HU" sz="1000" dirty="0" smtClean="0">
                <a:solidFill>
                  <a:srgbClr val="002060"/>
                </a:solidFill>
              </a:rPr>
              <a:t>* A </a:t>
            </a:r>
            <a:r>
              <a:rPr lang="hu-HU" sz="1000" dirty="0">
                <a:solidFill>
                  <a:srgbClr val="002060"/>
                </a:solidFill>
              </a:rPr>
              <a:t>kormányzati beruházási prioritások összhangban állnak a kormányzat </a:t>
            </a:r>
            <a:r>
              <a:rPr lang="hu-HU" sz="1000" dirty="0" err="1">
                <a:solidFill>
                  <a:srgbClr val="002060"/>
                </a:solidFill>
              </a:rPr>
              <a:t>szektorális</a:t>
            </a:r>
            <a:r>
              <a:rPr lang="hu-HU" sz="1000" dirty="0">
                <a:solidFill>
                  <a:srgbClr val="002060"/>
                </a:solidFill>
              </a:rPr>
              <a:t> fókuszpontjaival.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318701"/>
            <a:ext cx="8568952" cy="504056"/>
          </a:xfrm>
          <a:noFill/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chemeClr val="tx1"/>
                </a:solidFill>
                <a:ea typeface="ＭＳ Ｐゴシック" pitchFamily="34" charset="-128"/>
              </a:rPr>
              <a:t>Kilátások</a:t>
            </a:r>
            <a:endParaRPr lang="en-US" sz="32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61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687731" y="6233522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i="1" dirty="0" smtClean="0"/>
              <a:t>Forrás: KSH</a:t>
            </a:r>
            <a:endParaRPr lang="hu-HU" sz="16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9512" y="1318701"/>
            <a:ext cx="856895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sz="32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461050"/>
              </p:ext>
            </p:extLst>
          </p:nvPr>
        </p:nvGraphicFramePr>
        <p:xfrm>
          <a:off x="1347786" y="1639877"/>
          <a:ext cx="6945821" cy="434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35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42716"/>
            <a:ext cx="8229600" cy="5023844"/>
          </a:xfrm>
        </p:spPr>
        <p:txBody>
          <a:bodyPr>
            <a:normAutofit fontScale="62500" lnSpcReduction="20000"/>
          </a:bodyPr>
          <a:lstStyle/>
          <a:p>
            <a:pPr lvl="1" indent="-342900" algn="just">
              <a:buFont typeface="+mj-lt"/>
              <a:buAutoNum type="arabicPeriod"/>
            </a:pPr>
            <a:endParaRPr lang="hu-HU" sz="1800" dirty="0" smtClean="0"/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2000" dirty="0" smtClean="0"/>
              <a:t>Magyar vállalati attitűd az ország piaca felé</a:t>
            </a:r>
          </a:p>
          <a:p>
            <a:pPr marL="400050" lvl="1" indent="0" algn="just">
              <a:buNone/>
            </a:pPr>
            <a:r>
              <a:rPr lang="hu-HU" sz="1600" dirty="0" smtClean="0"/>
              <a:t>* </a:t>
            </a:r>
            <a:r>
              <a:rPr lang="hu-HU" sz="1600" dirty="0" smtClean="0">
                <a:solidFill>
                  <a:srgbClr val="002060"/>
                </a:solidFill>
              </a:rPr>
              <a:t>A </a:t>
            </a:r>
            <a:r>
              <a:rPr lang="hu-HU" sz="1600" dirty="0">
                <a:solidFill>
                  <a:srgbClr val="002060"/>
                </a:solidFill>
              </a:rPr>
              <a:t>magyar vállalati attitűd esetében </a:t>
            </a:r>
            <a:r>
              <a:rPr lang="hu-HU" sz="1600" dirty="0" smtClean="0">
                <a:solidFill>
                  <a:srgbClr val="002060"/>
                </a:solidFill>
              </a:rPr>
              <a:t>javítandó </a:t>
            </a:r>
            <a:r>
              <a:rPr lang="hu-HU" sz="1600" dirty="0">
                <a:solidFill>
                  <a:srgbClr val="002060"/>
                </a:solidFill>
              </a:rPr>
              <a:t>az előzetes piacfelmérés, a piacra lépési nehézségek pontos ismerete</a:t>
            </a:r>
            <a:r>
              <a:rPr lang="hu-HU" sz="1600" dirty="0" smtClean="0">
                <a:solidFill>
                  <a:srgbClr val="002060"/>
                </a:solidFill>
              </a:rPr>
              <a:t>. Svájc felé kizárólag magas minőségű termék exportjában érdemes gondolkodni. </a:t>
            </a:r>
            <a:endParaRPr lang="hu-HU" sz="1600" dirty="0">
              <a:solidFill>
                <a:srgbClr val="002060"/>
              </a:solidFill>
            </a:endParaRP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2000" dirty="0" smtClean="0"/>
              <a:t>Exportszerkezet, hozzáadott érték, kiemelkedő szereplők (kétoldalú áruforgalom termékcsoport szinten)</a:t>
            </a:r>
          </a:p>
          <a:p>
            <a:pPr marL="400050" lvl="1" indent="0" algn="just">
              <a:buNone/>
            </a:pPr>
            <a:r>
              <a:rPr lang="hu-HU" sz="1600" dirty="0" smtClean="0">
                <a:solidFill>
                  <a:srgbClr val="002060"/>
                </a:solidFill>
              </a:rPr>
              <a:t>* </a:t>
            </a:r>
            <a:r>
              <a:rPr lang="hu-HU" sz="1600" dirty="0">
                <a:solidFill>
                  <a:srgbClr val="002060"/>
                </a:solidFill>
              </a:rPr>
              <a:t>Svájc hazánk külkereskedelmi partnereinek rangsorában a termékösszforgalom alapján 2018-ban a 24. helyen állt. Kivitelben a 23., behozatalban a 26. partnere hazánknak. Az egyenleg hagyományosan magyar aktívumot mutat.  A kereskedelmi forgalomra árufőcsoportok szerint a feldolgozott termékek és a gépek, gépi berendezések szinte kizárólagos túlsúlya jellemző, míg a kivitelben jelentősebb szerepet játszik még az élelmiszer, ital és dohány árufőcsoport.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2000" dirty="0" smtClean="0"/>
              <a:t>Gazdaságdiplomáciai kapcsolatrendszerünk (GEM, GVB</a:t>
            </a:r>
            <a:r>
              <a:rPr lang="hu-HU" sz="2100" dirty="0"/>
              <a:t>, magas szintű találkozók, vízummentesség </a:t>
            </a:r>
            <a:r>
              <a:rPr lang="hu-HU" sz="2000" dirty="0" smtClean="0"/>
              <a:t>– minden, ami az üzleti életet könnyíti, segíti)</a:t>
            </a:r>
          </a:p>
          <a:p>
            <a:pPr marL="400050" lvl="1" indent="0" algn="just">
              <a:buNone/>
            </a:pPr>
            <a:r>
              <a:rPr lang="hu-HU" sz="1600" dirty="0">
                <a:solidFill>
                  <a:srgbClr val="002060"/>
                </a:solidFill>
              </a:rPr>
              <a:t>*</a:t>
            </a:r>
            <a:r>
              <a:rPr lang="hu-HU" sz="1600" dirty="0" smtClean="0"/>
              <a:t> </a:t>
            </a:r>
            <a:r>
              <a:rPr lang="hu-HU" sz="1600" dirty="0">
                <a:solidFill>
                  <a:srgbClr val="002060"/>
                </a:solidFill>
              </a:rPr>
              <a:t>A magas szintű politikai és gazdasági találkozók folyamatosak. Svájc részese a Schengeni Egyezménynek, így vízum nem szükséges a beutazáshoz. A pénzmosás és a terrorizmus finanszírozása elleni küzdelem jegyében hozott rendelkezés alapján az utazónak igazolnia kell az utasforgalomban behozni szándékozott, 10.000 svájci frank értéket meghaladó készpénz eredetét, a felhasználás célját. 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2000" dirty="0" smtClean="0"/>
              <a:t>Vásárokon való részvétel, kereskedelmi delegációk az elmúlt egy évben</a:t>
            </a:r>
          </a:p>
          <a:p>
            <a:pPr marL="400050" lvl="1" indent="0" algn="just">
              <a:buNone/>
            </a:pPr>
            <a:r>
              <a:rPr lang="hu-HU" sz="1600" dirty="0" smtClean="0">
                <a:solidFill>
                  <a:srgbClr val="002060"/>
                </a:solidFill>
              </a:rPr>
              <a:t>* </a:t>
            </a:r>
            <a:r>
              <a:rPr lang="hu-HU" sz="1600" dirty="0">
                <a:solidFill>
                  <a:srgbClr val="002060"/>
                </a:solidFill>
              </a:rPr>
              <a:t>Központi támogatással megvalósult vásári részvételek: </a:t>
            </a:r>
            <a:r>
              <a:rPr lang="hu-HU" sz="1600" dirty="0" err="1">
                <a:solidFill>
                  <a:srgbClr val="002060"/>
                </a:solidFill>
              </a:rPr>
              <a:t>SmartSuisse</a:t>
            </a:r>
            <a:r>
              <a:rPr lang="hu-HU" sz="1600" dirty="0">
                <a:solidFill>
                  <a:srgbClr val="002060"/>
                </a:solidFill>
              </a:rPr>
              <a:t> (Bázel), VITAFOODS (Genf), </a:t>
            </a:r>
            <a:r>
              <a:rPr lang="hu-HU" sz="1600" dirty="0" err="1">
                <a:solidFill>
                  <a:srgbClr val="002060"/>
                </a:solidFill>
              </a:rPr>
              <a:t>Startupdays</a:t>
            </a:r>
            <a:r>
              <a:rPr lang="hu-HU" sz="1600" dirty="0">
                <a:solidFill>
                  <a:srgbClr val="002060"/>
                </a:solidFill>
              </a:rPr>
              <a:t> (Bern)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2000" dirty="0" smtClean="0"/>
              <a:t>Tervezett megjelenések, támogatott kiállítások, delegációk</a:t>
            </a:r>
          </a:p>
          <a:p>
            <a:pPr marL="400050" lvl="1" indent="0" algn="just">
              <a:buNone/>
            </a:pPr>
            <a:r>
              <a:rPr lang="hu-HU" sz="1600" dirty="0" smtClean="0">
                <a:solidFill>
                  <a:srgbClr val="002060"/>
                </a:solidFill>
              </a:rPr>
              <a:t>* SWISSTECH/</a:t>
            </a:r>
            <a:r>
              <a:rPr lang="hu-HU" sz="1600" dirty="0" err="1" smtClean="0">
                <a:solidFill>
                  <a:srgbClr val="002060"/>
                </a:solidFill>
              </a:rPr>
              <a:t>Prodex</a:t>
            </a:r>
            <a:r>
              <a:rPr lang="hu-HU" sz="1600" dirty="0" smtClean="0">
                <a:solidFill>
                  <a:srgbClr val="002060"/>
                </a:solidFill>
              </a:rPr>
              <a:t> </a:t>
            </a:r>
            <a:r>
              <a:rPr lang="hu-HU" sz="1600" dirty="0">
                <a:solidFill>
                  <a:srgbClr val="002060"/>
                </a:solidFill>
              </a:rPr>
              <a:t>(Bázel), VITAFOODS (Genf), </a:t>
            </a:r>
            <a:r>
              <a:rPr lang="hu-HU" sz="1600" dirty="0" err="1" smtClean="0">
                <a:solidFill>
                  <a:srgbClr val="002060"/>
                </a:solidFill>
              </a:rPr>
              <a:t>Expovina</a:t>
            </a:r>
            <a:r>
              <a:rPr lang="hu-HU" sz="1600" dirty="0" smtClean="0">
                <a:solidFill>
                  <a:srgbClr val="002060"/>
                </a:solidFill>
              </a:rPr>
              <a:t> (Zürich)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2000" dirty="0" smtClean="0"/>
              <a:t>Üzleti környezetre vonatkozó gyakorlati tudnivalók: állami ünnepek, üzleti kultúra tudnivalók (interkulturális, protokoll, stb.)</a:t>
            </a:r>
          </a:p>
          <a:p>
            <a:pPr marL="400050" lvl="1" indent="0" algn="just">
              <a:buNone/>
            </a:pPr>
            <a:r>
              <a:rPr lang="hu-HU" sz="1600" dirty="0">
                <a:solidFill>
                  <a:srgbClr val="002060"/>
                </a:solidFill>
              </a:rPr>
              <a:t>	</a:t>
            </a:r>
            <a:r>
              <a:rPr lang="hu-HU" sz="1600" dirty="0" smtClean="0">
                <a:solidFill>
                  <a:srgbClr val="002060"/>
                </a:solidFill>
              </a:rPr>
              <a:t>* </a:t>
            </a:r>
            <a:r>
              <a:rPr lang="hu-HU" sz="1600" dirty="0">
                <a:solidFill>
                  <a:srgbClr val="002060"/>
                </a:solidFill>
              </a:rPr>
              <a:t>Svájc egész területén ünnep-, és egyben munkaszüneti </a:t>
            </a:r>
            <a:r>
              <a:rPr lang="hu-HU" sz="1600" dirty="0" smtClean="0">
                <a:solidFill>
                  <a:srgbClr val="002060"/>
                </a:solidFill>
              </a:rPr>
              <a:t>napok: Mennybemenetel </a:t>
            </a:r>
            <a:r>
              <a:rPr lang="hu-HU" sz="1600" dirty="0">
                <a:solidFill>
                  <a:srgbClr val="002060"/>
                </a:solidFill>
              </a:rPr>
              <a:t>(Húsvét utáni 40. napot követő vasárnap</a:t>
            </a:r>
            <a:r>
              <a:rPr lang="hu-HU" sz="1600" dirty="0" smtClean="0">
                <a:solidFill>
                  <a:srgbClr val="002060"/>
                </a:solidFill>
              </a:rPr>
              <a:t>); augusztus </a:t>
            </a:r>
            <a:r>
              <a:rPr lang="hu-HU" sz="1600" dirty="0">
                <a:solidFill>
                  <a:srgbClr val="002060"/>
                </a:solidFill>
              </a:rPr>
              <a:t>1.: nemzeti ünnep, a Svájci Államszövetség </a:t>
            </a:r>
            <a:r>
              <a:rPr lang="hu-HU" sz="1600" dirty="0" smtClean="0">
                <a:solidFill>
                  <a:srgbClr val="002060"/>
                </a:solidFill>
              </a:rPr>
              <a:t>	megalapításának </a:t>
            </a:r>
            <a:r>
              <a:rPr lang="hu-HU" sz="1600" dirty="0">
                <a:solidFill>
                  <a:srgbClr val="002060"/>
                </a:solidFill>
              </a:rPr>
              <a:t>(1291) </a:t>
            </a:r>
            <a:r>
              <a:rPr lang="hu-HU" sz="1600" dirty="0" smtClean="0">
                <a:solidFill>
                  <a:srgbClr val="002060"/>
                </a:solidFill>
              </a:rPr>
              <a:t>ünnepe; január </a:t>
            </a:r>
            <a:r>
              <a:rPr lang="hu-HU" sz="1600" dirty="0">
                <a:solidFill>
                  <a:srgbClr val="002060"/>
                </a:solidFill>
              </a:rPr>
              <a:t>1., </a:t>
            </a:r>
            <a:r>
              <a:rPr lang="hu-HU" sz="1600" dirty="0" smtClean="0">
                <a:solidFill>
                  <a:srgbClr val="002060"/>
                </a:solidFill>
              </a:rPr>
              <a:t>újév; december </a:t>
            </a:r>
            <a:r>
              <a:rPr lang="hu-HU" sz="1600" dirty="0">
                <a:solidFill>
                  <a:srgbClr val="002060"/>
                </a:solidFill>
              </a:rPr>
              <a:t>25., Karácsony első </a:t>
            </a:r>
            <a:r>
              <a:rPr lang="hu-HU" sz="1600" dirty="0" smtClean="0">
                <a:solidFill>
                  <a:srgbClr val="002060"/>
                </a:solidFill>
              </a:rPr>
              <a:t>napja.  </a:t>
            </a:r>
            <a:r>
              <a:rPr lang="hu-HU" sz="1600" dirty="0">
                <a:solidFill>
                  <a:srgbClr val="002060"/>
                </a:solidFill>
              </a:rPr>
              <a:t>Az ezen kívüli ünnepnapok és munkaszüneti napok kantononként eltérőek</a:t>
            </a:r>
            <a:r>
              <a:rPr lang="hu-HU" sz="1600" dirty="0" smtClean="0">
                <a:solidFill>
                  <a:srgbClr val="002060"/>
                </a:solidFill>
              </a:rPr>
              <a:t>. </a:t>
            </a:r>
            <a:r>
              <a:rPr lang="hu-HU" sz="1600" dirty="0">
                <a:solidFill>
                  <a:srgbClr val="002060"/>
                </a:solidFill>
              </a:rPr>
              <a:t>Részletes </a:t>
            </a:r>
            <a:r>
              <a:rPr lang="hu-HU" sz="1600" dirty="0" smtClean="0">
                <a:solidFill>
                  <a:srgbClr val="002060"/>
                </a:solidFill>
              </a:rPr>
              <a:t>	információk</a:t>
            </a:r>
            <a:r>
              <a:rPr lang="hu-HU" sz="1600" dirty="0">
                <a:solidFill>
                  <a:srgbClr val="002060"/>
                </a:solidFill>
              </a:rPr>
              <a:t>: </a:t>
            </a:r>
            <a:r>
              <a:rPr lang="hu-HU" sz="16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hu-HU" sz="1600" dirty="0" smtClean="0">
                <a:solidFill>
                  <a:srgbClr val="002060"/>
                </a:solidFill>
                <a:hlinkClick r:id="rId3"/>
              </a:rPr>
              <a:t>www.bj.admin.ch/dam/data/bj/publiservice/service/zivilprozessrecht/kant-feiertage.pdf</a:t>
            </a:r>
            <a:r>
              <a:rPr lang="hu-HU" sz="1600" dirty="0" smtClean="0">
                <a:solidFill>
                  <a:srgbClr val="002060"/>
                </a:solidFill>
              </a:rPr>
              <a:t>.</a:t>
            </a:r>
          </a:p>
          <a:p>
            <a:pPr marL="400050" lvl="1" indent="0" algn="just">
              <a:buNone/>
            </a:pPr>
            <a:r>
              <a:rPr lang="hu-HU" sz="1600" dirty="0" smtClean="0">
                <a:solidFill>
                  <a:srgbClr val="002060"/>
                </a:solidFill>
              </a:rPr>
              <a:t>	* Az </a:t>
            </a:r>
            <a:r>
              <a:rPr lang="hu-HU" sz="1600" dirty="0">
                <a:solidFill>
                  <a:srgbClr val="002060"/>
                </a:solidFill>
              </a:rPr>
              <a:t>üzleti életben, munkahelyi környezetben és tárgyalási formákban a hierarchia elve érvényesül. A svájciak (csakúgy mint a magánéletben) az üzleti életben is általában </a:t>
            </a:r>
            <a:r>
              <a:rPr lang="hu-HU" sz="1600" dirty="0" smtClean="0">
                <a:solidFill>
                  <a:srgbClr val="002060"/>
                </a:solidFill>
              </a:rPr>
              <a:t>	távolságtartók</a:t>
            </a:r>
            <a:r>
              <a:rPr lang="hu-HU" sz="1600" dirty="0">
                <a:solidFill>
                  <a:srgbClr val="002060"/>
                </a:solidFill>
              </a:rPr>
              <a:t>, kevésbé kockázatvállalóak. Tárgyalási stílusuk rövid „</a:t>
            </a:r>
            <a:r>
              <a:rPr lang="hu-HU" sz="1600" dirty="0" err="1">
                <a:solidFill>
                  <a:srgbClr val="002060"/>
                </a:solidFill>
              </a:rPr>
              <a:t>small-talk</a:t>
            </a:r>
            <a:r>
              <a:rPr lang="hu-HU" sz="1600" dirty="0">
                <a:solidFill>
                  <a:srgbClr val="002060"/>
                </a:solidFill>
              </a:rPr>
              <a:t>” után viszonylag szigorú tematikus rendet követ. (Anyagi helyzetet és magánéletet érintő kérdések </a:t>
            </a:r>
            <a:r>
              <a:rPr lang="hu-HU" sz="1600" dirty="0" smtClean="0">
                <a:solidFill>
                  <a:srgbClr val="002060"/>
                </a:solidFill>
              </a:rPr>
              <a:t>	kerülendők!) Elvárják,hogy </a:t>
            </a:r>
            <a:r>
              <a:rPr lang="hu-HU" sz="1600" dirty="0">
                <a:solidFill>
                  <a:srgbClr val="002060"/>
                </a:solidFill>
              </a:rPr>
              <a:t>a tárgyalópartner pontosan és felkészülten érkezzen a találkozóra. A tárgyalásokat sokszor hónapokra előre leegyeztetik és nem veszik jó néven, ha azok </a:t>
            </a:r>
            <a:r>
              <a:rPr lang="hu-HU" sz="1600" dirty="0" smtClean="0">
                <a:solidFill>
                  <a:srgbClr val="002060"/>
                </a:solidFill>
              </a:rPr>
              <a:t>	lemondásra </a:t>
            </a:r>
            <a:r>
              <a:rPr lang="hu-HU" sz="1600" dirty="0">
                <a:solidFill>
                  <a:srgbClr val="002060"/>
                </a:solidFill>
              </a:rPr>
              <a:t>kerülnek. A spontaneitás nem része a tradicionális svájci kultúrának. Nem temperamentumosak, nem beszélnek sokat (csak amennyi feltétlenül szükséges) megfontoltan </a:t>
            </a:r>
            <a:r>
              <a:rPr lang="hu-HU" sz="1600" dirty="0" smtClean="0">
                <a:solidFill>
                  <a:srgbClr val="002060"/>
                </a:solidFill>
              </a:rPr>
              <a:t>	döntenek</a:t>
            </a:r>
            <a:r>
              <a:rPr lang="hu-HU" sz="1600" dirty="0">
                <a:solidFill>
                  <a:srgbClr val="002060"/>
                </a:solidFill>
              </a:rPr>
              <a:t>. Amennyiben jó kapcsolat alakul ki a tárgyalópartnerek között, azokat megbecsülik és hosszú távú közös munka jöhet létre belőle. Az öltözködési szabályok általában a </a:t>
            </a:r>
            <a:r>
              <a:rPr lang="hu-HU" sz="1600" dirty="0" smtClean="0">
                <a:solidFill>
                  <a:srgbClr val="002060"/>
                </a:solidFill>
              </a:rPr>
              <a:t>	hagyományos </a:t>
            </a:r>
            <a:r>
              <a:rPr lang="hu-HU" sz="1600" dirty="0">
                <a:solidFill>
                  <a:srgbClr val="002060"/>
                </a:solidFill>
              </a:rPr>
              <a:t>pénzügyi szférában dolgozók részére kötöttek, minden egyéb esetben pedig elvárt az ápolt, alkalomhoz illő megjelenés. Az üzleti szférában az ajándékozás nem szokás. </a:t>
            </a:r>
            <a:r>
              <a:rPr lang="hu-HU" sz="1600" dirty="0" smtClean="0">
                <a:solidFill>
                  <a:srgbClr val="002060"/>
                </a:solidFill>
              </a:rPr>
              <a:t>	(Ugyanez </a:t>
            </a:r>
            <a:r>
              <a:rPr lang="hu-HU" sz="1600" dirty="0">
                <a:solidFill>
                  <a:srgbClr val="002060"/>
                </a:solidFill>
              </a:rPr>
              <a:t>igaz a magánéletben, baráti kapcsolatokban, bár az apró figyelmességeket örömmel fogadják</a:t>
            </a:r>
            <a:r>
              <a:rPr lang="hu-HU" sz="1600" dirty="0" smtClean="0">
                <a:solidFill>
                  <a:srgbClr val="002060"/>
                </a:solidFill>
              </a:rPr>
              <a:t>.)</a:t>
            </a:r>
            <a:endParaRPr lang="hu-HU" sz="1600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1318701"/>
            <a:ext cx="856895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hu-HU" sz="3200" dirty="0" smtClean="0">
                <a:solidFill>
                  <a:schemeClr val="tx1"/>
                </a:solidFill>
              </a:rPr>
              <a:t>Kereskedelmi kapcsolatok</a:t>
            </a:r>
            <a:endParaRPr lang="en-US" sz="3200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6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34156"/>
            <a:ext cx="8229600" cy="4877362"/>
          </a:xfrm>
        </p:spPr>
        <p:txBody>
          <a:bodyPr>
            <a:normAutofit fontScale="77500" lnSpcReduction="20000"/>
          </a:bodyPr>
          <a:lstStyle/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1900" dirty="0"/>
              <a:t>Beviteli szabályozás sajátosságai, különleges előírások, piacra lépési nehézségek</a:t>
            </a:r>
          </a:p>
          <a:p>
            <a:pPr marL="400050" lvl="1" indent="0" algn="just">
              <a:buNone/>
            </a:pPr>
            <a:r>
              <a:rPr lang="hu-HU" sz="1400" dirty="0">
                <a:solidFill>
                  <a:srgbClr val="002060"/>
                </a:solidFill>
              </a:rPr>
              <a:t>* Svájc meglehetősen protekcionista gazdaságpolitikája (és nem EU-tagsága) folytán  számos különleges előírásnak kell megfelelni az ide exportáló cégeknek. A konkrét piacra lépési akadályokról érdemes alaposan tájékozódni a tervezési időszakban. Ilyenek például: adminisztratív akadályok (bejelentési és egyéb dokumentációs kötelezettségek, végzettségek elfogadtatása), anyagi akadályok (magas vámok, kvótarendszer, helyi </a:t>
            </a:r>
            <a:r>
              <a:rPr lang="hu-HU" sz="1400" dirty="0" err="1">
                <a:solidFill>
                  <a:srgbClr val="002060"/>
                </a:solidFill>
              </a:rPr>
              <a:t>ÁFA-fizetési</a:t>
            </a:r>
            <a:r>
              <a:rPr lang="hu-HU" sz="1400" dirty="0">
                <a:solidFill>
                  <a:srgbClr val="002060"/>
                </a:solidFill>
              </a:rPr>
              <a:t> kötelezettség bizonyos forgalom felet), egyéb gyakorlati akadályok (kollektív szerződések, háromszintű szabályozás stb</a:t>
            </a:r>
            <a:r>
              <a:rPr lang="hu-HU" sz="1400" dirty="0" smtClean="0">
                <a:solidFill>
                  <a:srgbClr val="002060"/>
                </a:solidFill>
              </a:rPr>
              <a:t>.)</a:t>
            </a:r>
            <a:endParaRPr lang="hu-HU" sz="1400" dirty="0" smtClean="0"/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1900" dirty="0"/>
              <a:t>Bankrendszer, ajánlott fizetési módozatok (nemfizetési kockázat szintje), árfolyamkockázat</a:t>
            </a:r>
          </a:p>
          <a:p>
            <a:pPr marL="400050" lvl="1" indent="0" algn="just">
              <a:buNone/>
            </a:pPr>
            <a:r>
              <a:rPr lang="hu-HU" sz="1400" dirty="0" smtClean="0">
                <a:solidFill>
                  <a:srgbClr val="002060"/>
                </a:solidFill>
              </a:rPr>
              <a:t>* A </a:t>
            </a:r>
            <a:r>
              <a:rPr lang="hu-HU" sz="1400" dirty="0">
                <a:solidFill>
                  <a:srgbClr val="002060"/>
                </a:solidFill>
              </a:rPr>
              <a:t>svájci bankrendszer súlya a nemzetgazdaságon belül nemzetközi összehasonlításban is jelentősnek számít. </a:t>
            </a:r>
            <a:r>
              <a:rPr lang="hu-HU" sz="1400" dirty="0" smtClean="0">
                <a:solidFill>
                  <a:srgbClr val="002060"/>
                </a:solidFill>
              </a:rPr>
              <a:t>A bankpiaci szereplők: Központi Bank, nagybankok (UBS, </a:t>
            </a:r>
            <a:r>
              <a:rPr lang="hu-HU" sz="1400" dirty="0" err="1" smtClean="0">
                <a:solidFill>
                  <a:srgbClr val="002060"/>
                </a:solidFill>
              </a:rPr>
              <a:t>CredtSuisse</a:t>
            </a:r>
            <a:r>
              <a:rPr lang="hu-HU" sz="1400" dirty="0" smtClean="0">
                <a:solidFill>
                  <a:srgbClr val="002060"/>
                </a:solidFill>
              </a:rPr>
              <a:t>), </a:t>
            </a:r>
            <a:r>
              <a:rPr lang="hu-HU" sz="1400" dirty="0" err="1" smtClean="0">
                <a:solidFill>
                  <a:srgbClr val="002060"/>
                </a:solidFill>
              </a:rPr>
              <a:t>kantonális</a:t>
            </a:r>
            <a:r>
              <a:rPr lang="hu-HU" sz="1400" dirty="0" smtClean="0">
                <a:solidFill>
                  <a:srgbClr val="002060"/>
                </a:solidFill>
              </a:rPr>
              <a:t> és regionális bankok, takarékszövetkezetek, privátbankok, külföldi leánybankok és fióktelepek. A nemfizetési kockázat szintje rendkívül alacsony, bár (mint bármely gazdaságban) nem példanélküli. A 2015-ös „franksokk” után az ország hivatalos fizetőeszköze fokozatosan visszaállt az azt megelőző szintre.</a:t>
            </a:r>
            <a:endParaRPr lang="hu-HU" sz="1400" dirty="0">
              <a:solidFill>
                <a:srgbClr val="002060"/>
              </a:solidFill>
            </a:endParaRP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1900" dirty="0"/>
              <a:t>Egyéb üzleti kockázati faktorok a célországban (partnerek ellenőrzésének módja, pl. van-e kötelező kamarai nyilvántartás, korrupció esélye, átlagos üzletkötési idő, stb.)</a:t>
            </a:r>
          </a:p>
          <a:p>
            <a:pPr marL="400050" lvl="1" indent="0" algn="just">
              <a:buNone/>
            </a:pPr>
            <a:r>
              <a:rPr lang="hu-HU" sz="1400" dirty="0" smtClean="0">
                <a:solidFill>
                  <a:srgbClr val="002060"/>
                </a:solidFill>
              </a:rPr>
              <a:t>* A </a:t>
            </a:r>
            <a:r>
              <a:rPr lang="hu-HU" sz="1400" dirty="0">
                <a:solidFill>
                  <a:srgbClr val="002060"/>
                </a:solidFill>
              </a:rPr>
              <a:t>svájci üzleti magatartás is sokat változott az elmúlt években. Korrupcióról nem beszélhetünk, azonban fontos megjegyezni, hogy az ország demográfiai összetételéből </a:t>
            </a:r>
            <a:r>
              <a:rPr lang="hu-HU" sz="1400" dirty="0" smtClean="0">
                <a:solidFill>
                  <a:srgbClr val="002060"/>
                </a:solidFill>
              </a:rPr>
              <a:t>adódóan találkozhatunk az egyes származási országok (svájcitól eltérő) </a:t>
            </a:r>
            <a:r>
              <a:rPr lang="hu-HU" sz="1400" dirty="0">
                <a:solidFill>
                  <a:srgbClr val="002060"/>
                </a:solidFill>
              </a:rPr>
              <a:t>üzleti </a:t>
            </a:r>
            <a:r>
              <a:rPr lang="hu-HU" sz="1400" dirty="0" smtClean="0">
                <a:solidFill>
                  <a:srgbClr val="002060"/>
                </a:solidFill>
              </a:rPr>
              <a:t>kultúrájával. </a:t>
            </a:r>
            <a:r>
              <a:rPr lang="hu-HU" sz="1400" dirty="0">
                <a:solidFill>
                  <a:srgbClr val="002060"/>
                </a:solidFill>
              </a:rPr>
              <a:t>Így felhívjuk a figyelmet, hogy kellő körültekintéssel </a:t>
            </a:r>
            <a:r>
              <a:rPr lang="hu-HU" sz="1400" dirty="0" smtClean="0">
                <a:solidFill>
                  <a:srgbClr val="002060"/>
                </a:solidFill>
              </a:rPr>
              <a:t>legyenek az üzleti partnerekkel </a:t>
            </a:r>
            <a:r>
              <a:rPr lang="hu-HU" sz="1400" dirty="0">
                <a:solidFill>
                  <a:srgbClr val="002060"/>
                </a:solidFill>
              </a:rPr>
              <a:t>szemben.</a:t>
            </a:r>
          </a:p>
          <a:p>
            <a:pPr marL="400050" lvl="1" indent="0" algn="just">
              <a:buNone/>
            </a:pPr>
            <a:r>
              <a:rPr lang="hu-HU" sz="1400" dirty="0">
                <a:solidFill>
                  <a:srgbClr val="002060"/>
                </a:solidFill>
              </a:rPr>
              <a:t>A svájci cégregiszter oldalon lehet ellenőrizni a partnert: </a:t>
            </a:r>
            <a:r>
              <a:rPr lang="hu-HU" sz="1400" dirty="0" smtClean="0">
                <a:solidFill>
                  <a:srgbClr val="002060"/>
                </a:solidFill>
              </a:rPr>
              <a:t> </a:t>
            </a:r>
            <a:r>
              <a:rPr lang="hu-HU" sz="1400" dirty="0" smtClean="0">
                <a:solidFill>
                  <a:schemeClr val="accent3"/>
                </a:solidFill>
                <a:hlinkClick r:id="rId3"/>
              </a:rPr>
              <a:t>https</a:t>
            </a:r>
            <a:r>
              <a:rPr lang="hu-HU" sz="1400" dirty="0">
                <a:solidFill>
                  <a:schemeClr val="accent3"/>
                </a:solidFill>
                <a:hlinkClick r:id="rId3"/>
              </a:rPr>
              <a:t>://</a:t>
            </a:r>
            <a:r>
              <a:rPr lang="hu-HU" sz="1400" dirty="0" smtClean="0">
                <a:solidFill>
                  <a:schemeClr val="accent3"/>
                </a:solidFill>
                <a:hlinkClick r:id="rId3"/>
              </a:rPr>
              <a:t>www.zefix.ch/de/search/entity/welcome</a:t>
            </a:r>
            <a:endParaRPr lang="hu-HU" sz="1400" dirty="0" smtClean="0">
              <a:solidFill>
                <a:schemeClr val="accent3"/>
              </a:solidFill>
            </a:endParaRP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1900" dirty="0"/>
              <a:t>Közbeszerzési rendszer, részvételi lehetőségek projektekben, közbeszerzésekben, pályázatokban</a:t>
            </a:r>
          </a:p>
          <a:p>
            <a:pPr marL="400050" lvl="1" indent="0" algn="just">
              <a:buNone/>
            </a:pPr>
            <a:r>
              <a:rPr lang="hu-HU" sz="1400" dirty="0" smtClean="0">
                <a:solidFill>
                  <a:srgbClr val="002060"/>
                </a:solidFill>
              </a:rPr>
              <a:t>* Svájc </a:t>
            </a:r>
            <a:r>
              <a:rPr lang="hu-HU" sz="1400" dirty="0">
                <a:solidFill>
                  <a:srgbClr val="002060"/>
                </a:solidFill>
              </a:rPr>
              <a:t>számos nemzetközi szervezet székhelye. A nagyobb összegű közbeszerzési kiírásokat a saját </a:t>
            </a:r>
            <a:r>
              <a:rPr lang="hu-HU" sz="1400" dirty="0" err="1">
                <a:solidFill>
                  <a:srgbClr val="002060"/>
                </a:solidFill>
              </a:rPr>
              <a:t>procurement-oldalukon</a:t>
            </a:r>
            <a:r>
              <a:rPr lang="hu-HU" sz="1400" dirty="0">
                <a:solidFill>
                  <a:srgbClr val="002060"/>
                </a:solidFill>
              </a:rPr>
              <a:t> teszik közzé, míg a közbeszerzési honlapon(</a:t>
            </a:r>
            <a:r>
              <a:rPr lang="hu-HU" sz="1400" dirty="0" err="1">
                <a:solidFill>
                  <a:srgbClr val="002060"/>
                </a:solidFill>
                <a:hlinkClick r:id="rId4"/>
              </a:rPr>
              <a:t>www.simap.ch</a:t>
            </a:r>
            <a:r>
              <a:rPr lang="hu-HU" sz="1400" dirty="0">
                <a:solidFill>
                  <a:srgbClr val="002060"/>
                </a:solidFill>
              </a:rPr>
              <a:t>) általában az önkormányzati, </a:t>
            </a:r>
            <a:r>
              <a:rPr lang="hu-HU" sz="1400" dirty="0" err="1">
                <a:solidFill>
                  <a:srgbClr val="002060"/>
                </a:solidFill>
              </a:rPr>
              <a:t>kantonális</a:t>
            </a:r>
            <a:r>
              <a:rPr lang="hu-HU" sz="1400" dirty="0">
                <a:solidFill>
                  <a:srgbClr val="002060"/>
                </a:solidFill>
              </a:rPr>
              <a:t> és a nemzetközi szervezeteken kívüli intézmények pályázatai jelennek meg. Az ezekben való részvételi lehetőség külföldi cégek számára változó.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1900" dirty="0"/>
              <a:t>Célországban található partnerszervezetek (kamarák, szövetségek, exportösztönző társszervezet)</a:t>
            </a:r>
          </a:p>
          <a:p>
            <a:pPr marL="400050" lvl="1" indent="0" algn="just">
              <a:buNone/>
            </a:pPr>
            <a:r>
              <a:rPr lang="hu-HU" sz="1400" dirty="0" smtClean="0">
                <a:solidFill>
                  <a:srgbClr val="002060"/>
                </a:solidFill>
              </a:rPr>
              <a:t>* Svájc-Magyarország </a:t>
            </a:r>
            <a:r>
              <a:rPr lang="hu-HU" sz="1400" dirty="0">
                <a:solidFill>
                  <a:srgbClr val="002060"/>
                </a:solidFill>
              </a:rPr>
              <a:t>Kereskedelmi Kamara (HSU Zürich</a:t>
            </a:r>
            <a:r>
              <a:rPr lang="hu-HU" sz="1400" dirty="0" smtClean="0">
                <a:solidFill>
                  <a:srgbClr val="002060"/>
                </a:solidFill>
              </a:rPr>
              <a:t>), </a:t>
            </a:r>
            <a:r>
              <a:rPr lang="hu-HU" sz="1400" dirty="0">
                <a:solidFill>
                  <a:srgbClr val="002060"/>
                </a:solidFill>
              </a:rPr>
              <a:t>Svájci-Közép-Európai Kereskedelmi Kamara (SEC</a:t>
            </a:r>
            <a:r>
              <a:rPr lang="hu-HU" sz="1400" dirty="0" smtClean="0">
                <a:solidFill>
                  <a:srgbClr val="002060"/>
                </a:solidFill>
              </a:rPr>
              <a:t>), </a:t>
            </a:r>
            <a:r>
              <a:rPr lang="hu-HU" sz="1400" dirty="0" err="1" smtClean="0">
                <a:solidFill>
                  <a:srgbClr val="002060"/>
                </a:solidFill>
              </a:rPr>
              <a:t>Switzerland</a:t>
            </a:r>
            <a:r>
              <a:rPr lang="hu-HU" sz="1400" dirty="0" smtClean="0">
                <a:solidFill>
                  <a:srgbClr val="002060"/>
                </a:solidFill>
              </a:rPr>
              <a:t> Global </a:t>
            </a:r>
            <a:r>
              <a:rPr lang="hu-HU" sz="1400" dirty="0" err="1" smtClean="0">
                <a:solidFill>
                  <a:srgbClr val="002060"/>
                </a:solidFill>
              </a:rPr>
              <a:t>Enterprise</a:t>
            </a:r>
            <a:r>
              <a:rPr lang="hu-HU" sz="1400" dirty="0" smtClean="0">
                <a:solidFill>
                  <a:srgbClr val="002060"/>
                </a:solidFill>
              </a:rPr>
              <a:t> (S-GE)</a:t>
            </a:r>
            <a:endParaRPr lang="hu-HU" sz="1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1318701"/>
            <a:ext cx="856895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hu-HU" sz="3200" dirty="0" smtClean="0">
                <a:solidFill>
                  <a:schemeClr val="tx1"/>
                </a:solidFill>
              </a:rPr>
              <a:t>Kereskedelmi kapcsolatok</a:t>
            </a:r>
            <a:endParaRPr lang="en-US" sz="3200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4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34156"/>
            <a:ext cx="8229600" cy="4877362"/>
          </a:xfrm>
        </p:spPr>
        <p:txBody>
          <a:bodyPr>
            <a:normAutofit/>
          </a:bodyPr>
          <a:lstStyle/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1400" dirty="0" smtClean="0"/>
              <a:t>Célországban </a:t>
            </a:r>
            <a:r>
              <a:rPr lang="hu-HU" sz="1400" dirty="0"/>
              <a:t>található partnerszervezetek (kamarák, szövetségek, exportösztönző társszervezet)</a:t>
            </a:r>
          </a:p>
          <a:p>
            <a:pPr marL="400050" lvl="1" indent="0" algn="just">
              <a:buNone/>
            </a:pPr>
            <a:r>
              <a:rPr lang="hu-HU" sz="1100" dirty="0" smtClean="0">
                <a:solidFill>
                  <a:srgbClr val="002060"/>
                </a:solidFill>
              </a:rPr>
              <a:t>* Svájc-Magyarország </a:t>
            </a:r>
            <a:r>
              <a:rPr lang="hu-HU" sz="1100" dirty="0">
                <a:solidFill>
                  <a:srgbClr val="002060"/>
                </a:solidFill>
              </a:rPr>
              <a:t>Kereskedelmi Kamara (HSU Zürich</a:t>
            </a:r>
            <a:r>
              <a:rPr lang="hu-HU" sz="1100" dirty="0" smtClean="0">
                <a:solidFill>
                  <a:srgbClr val="002060"/>
                </a:solidFill>
              </a:rPr>
              <a:t>), </a:t>
            </a:r>
            <a:r>
              <a:rPr lang="hu-HU" sz="1100" dirty="0">
                <a:solidFill>
                  <a:srgbClr val="002060"/>
                </a:solidFill>
              </a:rPr>
              <a:t>Svájci-Közép-Európai Kereskedelmi Kamara (SEC</a:t>
            </a:r>
            <a:r>
              <a:rPr lang="hu-HU" sz="1100" dirty="0" smtClean="0">
                <a:solidFill>
                  <a:srgbClr val="002060"/>
                </a:solidFill>
              </a:rPr>
              <a:t>), </a:t>
            </a:r>
            <a:r>
              <a:rPr lang="hu-HU" sz="1100" dirty="0" err="1" smtClean="0">
                <a:solidFill>
                  <a:srgbClr val="002060"/>
                </a:solidFill>
              </a:rPr>
              <a:t>Switzerland</a:t>
            </a:r>
            <a:r>
              <a:rPr lang="hu-HU" sz="1100" dirty="0" smtClean="0">
                <a:solidFill>
                  <a:srgbClr val="002060"/>
                </a:solidFill>
              </a:rPr>
              <a:t> Global </a:t>
            </a:r>
            <a:r>
              <a:rPr lang="hu-HU" sz="1100" dirty="0" err="1" smtClean="0">
                <a:solidFill>
                  <a:srgbClr val="002060"/>
                </a:solidFill>
              </a:rPr>
              <a:t>Enterprise</a:t>
            </a:r>
            <a:r>
              <a:rPr lang="hu-HU" sz="1100" dirty="0" smtClean="0">
                <a:solidFill>
                  <a:srgbClr val="002060"/>
                </a:solidFill>
              </a:rPr>
              <a:t> (S-GE)</a:t>
            </a:r>
            <a:endParaRPr lang="hu-HU" sz="1100" dirty="0" smtClean="0"/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1400" dirty="0"/>
              <a:t>Kapcsolatfelvétel, partnerkeresés javasolt módja (vásárok, kamarai kapcsolat, ágazati szövetségek, disztribútorokon közvetlenül stb.)</a:t>
            </a:r>
          </a:p>
          <a:p>
            <a:pPr marL="400050" lvl="1" indent="0" algn="just">
              <a:buNone/>
            </a:pPr>
            <a:r>
              <a:rPr lang="hu-HU" sz="1100" dirty="0" smtClean="0">
                <a:solidFill>
                  <a:srgbClr val="002060"/>
                </a:solidFill>
              </a:rPr>
              <a:t>* Svájcban hagyományosan a fogyasztói és </a:t>
            </a:r>
            <a:r>
              <a:rPr lang="hu-HU" sz="1100" dirty="0" err="1" smtClean="0">
                <a:solidFill>
                  <a:srgbClr val="002060"/>
                </a:solidFill>
              </a:rPr>
              <a:t>iparágspecifikus</a:t>
            </a:r>
            <a:r>
              <a:rPr lang="hu-HU" sz="1100" dirty="0" smtClean="0">
                <a:solidFill>
                  <a:srgbClr val="002060"/>
                </a:solidFill>
              </a:rPr>
              <a:t> vásárok vonzzák a legtöbb szakmai látogatót, így javasolt az azokon való részvétel, kiállítás. Ezen kívül (ismerve a svájci piacra lépési akadályokat) előnyös, ha már tapasztalt disztribútorral dolgozik együtt a cég.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1400" dirty="0" smtClean="0"/>
              <a:t>Fizetési </a:t>
            </a:r>
            <a:r>
              <a:rPr lang="hu-HU" sz="1400" dirty="0"/>
              <a:t>módozatok és javasolt értékesítési csatornák</a:t>
            </a:r>
          </a:p>
          <a:p>
            <a:pPr marL="400050" lvl="1" indent="0" algn="just">
              <a:buNone/>
            </a:pPr>
            <a:r>
              <a:rPr lang="hu-HU" sz="1100" dirty="0" smtClean="0">
                <a:solidFill>
                  <a:srgbClr val="002060"/>
                </a:solidFill>
              </a:rPr>
              <a:t>* A </a:t>
            </a:r>
            <a:r>
              <a:rPr lang="hu-HU" sz="1100" dirty="0">
                <a:solidFill>
                  <a:srgbClr val="002060"/>
                </a:solidFill>
              </a:rPr>
              <a:t>svájci piac sajátosságai miatt feltétlenül érdemes svájci disztribútor </a:t>
            </a:r>
            <a:r>
              <a:rPr lang="hu-HU" sz="1100" dirty="0" smtClean="0">
                <a:solidFill>
                  <a:srgbClr val="002060"/>
                </a:solidFill>
              </a:rPr>
              <a:t>partnert </a:t>
            </a:r>
            <a:r>
              <a:rPr lang="hu-HU" sz="1100" dirty="0">
                <a:solidFill>
                  <a:srgbClr val="002060"/>
                </a:solidFill>
              </a:rPr>
              <a:t>keresni a piacra jutáshoz.  Az üzleti kockázatok szem előtt </a:t>
            </a:r>
            <a:r>
              <a:rPr lang="hu-HU" sz="1100" dirty="0" smtClean="0">
                <a:solidFill>
                  <a:srgbClr val="002060"/>
                </a:solidFill>
              </a:rPr>
              <a:t>tartásával </a:t>
            </a:r>
            <a:r>
              <a:rPr lang="hu-HU" sz="1100" dirty="0">
                <a:solidFill>
                  <a:srgbClr val="002060"/>
                </a:solidFill>
              </a:rPr>
              <a:t>érdemes az első szállítások esetében a részben vagy teljes számlaösszeg tekintetben az előrefizetést kérni.</a:t>
            </a:r>
          </a:p>
          <a:p>
            <a:pPr marL="685800" lvl="1" algn="just">
              <a:buFont typeface="Wingdings" panose="05000000000000000000" pitchFamily="2" charset="2"/>
              <a:buChar char="§"/>
            </a:pPr>
            <a:r>
              <a:rPr lang="hu-HU" sz="1400" dirty="0"/>
              <a:t>Szállítási lehetőségek és feltételei</a:t>
            </a:r>
          </a:p>
          <a:p>
            <a:pPr marL="400050" lvl="1" indent="0" algn="just">
              <a:buNone/>
            </a:pPr>
            <a:r>
              <a:rPr lang="hu-HU" sz="1100" dirty="0" smtClean="0">
                <a:solidFill>
                  <a:srgbClr val="002060"/>
                </a:solidFill>
              </a:rPr>
              <a:t>* Kiállítási </a:t>
            </a:r>
            <a:r>
              <a:rPr lang="hu-HU" sz="1100" dirty="0">
                <a:solidFill>
                  <a:srgbClr val="002060"/>
                </a:solidFill>
              </a:rPr>
              <a:t>és prezentációs anyagok Svájcba történő ideiglenes bevitele </a:t>
            </a:r>
            <a:r>
              <a:rPr lang="hu-HU" sz="1100" dirty="0" err="1">
                <a:solidFill>
                  <a:srgbClr val="002060"/>
                </a:solidFill>
              </a:rPr>
              <a:t>ATA-Carnet-val</a:t>
            </a:r>
            <a:r>
              <a:rPr lang="hu-HU" sz="1100" dirty="0">
                <a:solidFill>
                  <a:srgbClr val="002060"/>
                </a:solidFill>
              </a:rPr>
              <a:t> történhet. </a:t>
            </a:r>
            <a:r>
              <a:rPr lang="hu-HU" sz="1100" dirty="0" smtClean="0">
                <a:solidFill>
                  <a:srgbClr val="002060"/>
                </a:solidFill>
              </a:rPr>
              <a:t>(</a:t>
            </a:r>
            <a:r>
              <a:rPr lang="hu-HU" sz="1100" dirty="0">
                <a:solidFill>
                  <a:srgbClr val="002060"/>
                </a:solidFill>
                <a:hlinkClick r:id="rId3"/>
              </a:rPr>
              <a:t>https://www.ezv.admin.ch/ezv/de/home/information-firmen/waren-anmelden/ausfuhr-aus-der-schweiz/voruebergehende-ausfuhr/carnet-ata.html</a:t>
            </a:r>
            <a:r>
              <a:rPr lang="hu-HU" sz="1100" dirty="0">
                <a:solidFill>
                  <a:srgbClr val="002060"/>
                </a:solidFill>
              </a:rPr>
              <a:t>) </a:t>
            </a:r>
            <a:endParaRPr lang="hu-HU" sz="1100" dirty="0" smtClean="0">
              <a:solidFill>
                <a:srgbClr val="002060"/>
              </a:solidFill>
            </a:endParaRPr>
          </a:p>
          <a:p>
            <a:pPr marL="400050" lvl="1" indent="0" algn="just">
              <a:buNone/>
            </a:pPr>
            <a:r>
              <a:rPr lang="hu-HU" sz="1100" dirty="0" smtClean="0">
                <a:solidFill>
                  <a:srgbClr val="002060"/>
                </a:solidFill>
              </a:rPr>
              <a:t>* Amennyiben </a:t>
            </a:r>
            <a:r>
              <a:rPr lang="hu-HU" sz="1100" dirty="0">
                <a:solidFill>
                  <a:srgbClr val="002060"/>
                </a:solidFill>
              </a:rPr>
              <a:t>önálló szállítással </a:t>
            </a:r>
            <a:r>
              <a:rPr lang="hu-HU" sz="1100" dirty="0" smtClean="0">
                <a:solidFill>
                  <a:srgbClr val="002060"/>
                </a:solidFill>
              </a:rPr>
              <a:t>juttatják </a:t>
            </a:r>
            <a:r>
              <a:rPr lang="hu-HU" sz="1100" dirty="0">
                <a:solidFill>
                  <a:srgbClr val="002060"/>
                </a:solidFill>
              </a:rPr>
              <a:t>el a termékeket Svájcba, ez esetben javasolt nagyon körültekintően eljárni. Érdemes vámszakértő tanácsát kikérni, hogy minden dokumentum a svájci vámhatóság igényeinek megfelelően legyen előkészítve. </a:t>
            </a:r>
          </a:p>
          <a:p>
            <a:pPr marL="400050" lvl="1" indent="0" algn="just">
              <a:buNone/>
            </a:pPr>
            <a:r>
              <a:rPr lang="hu-HU" sz="1100" dirty="0">
                <a:solidFill>
                  <a:srgbClr val="002060"/>
                </a:solidFill>
              </a:rPr>
              <a:t>Amennyiben nemzetközi szállító cég szolgáltatását </a:t>
            </a:r>
            <a:r>
              <a:rPr lang="hu-HU" sz="1100" dirty="0" smtClean="0">
                <a:solidFill>
                  <a:srgbClr val="002060"/>
                </a:solidFill>
              </a:rPr>
              <a:t>veszik </a:t>
            </a:r>
            <a:r>
              <a:rPr lang="hu-HU" sz="1100" dirty="0">
                <a:solidFill>
                  <a:srgbClr val="002060"/>
                </a:solidFill>
              </a:rPr>
              <a:t>igénybe, általában elmondható, hogy a cég vállalja a vámügyintézést. Az egyedi, végfelhasználói rendelések esetében is érdemes ezen nagy nemzetközi cégekkel dolgozni, mert </a:t>
            </a:r>
            <a:r>
              <a:rPr lang="hu-HU" sz="1100" dirty="0" smtClean="0">
                <a:solidFill>
                  <a:srgbClr val="002060"/>
                </a:solidFill>
              </a:rPr>
              <a:t>itt elvégzik a </a:t>
            </a:r>
            <a:r>
              <a:rPr lang="hu-HU" sz="1100" dirty="0">
                <a:solidFill>
                  <a:srgbClr val="002060"/>
                </a:solidFill>
              </a:rPr>
              <a:t>teljes ügyintézést. </a:t>
            </a:r>
          </a:p>
          <a:p>
            <a:pPr marL="400050" lvl="1" indent="0" algn="just">
              <a:buNone/>
            </a:pPr>
            <a:r>
              <a:rPr lang="hu-HU" sz="1100" dirty="0">
                <a:solidFill>
                  <a:srgbClr val="002060"/>
                </a:solidFill>
              </a:rPr>
              <a:t>A vám és vámjellegű tételekről a következő oldalon tájékozódhatnak:</a:t>
            </a:r>
          </a:p>
          <a:p>
            <a:pPr marL="400050" lvl="1" indent="0" algn="just">
              <a:buNone/>
            </a:pPr>
            <a:r>
              <a:rPr lang="hu-HU" sz="1100" dirty="0">
                <a:solidFill>
                  <a:srgbClr val="002060"/>
                </a:solidFill>
                <a:hlinkClick r:id="rId4"/>
              </a:rPr>
              <a:t>https://www.ezv.admin.ch/ezv/de/home/information-private/reisen-und-einkaufen--freimengen-und-wertfreigrenze/einfuhr-in-die-schweiz.html</a:t>
            </a:r>
            <a:endParaRPr lang="hu-HU" sz="1100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1318701"/>
            <a:ext cx="856895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hu-HU" sz="3200" dirty="0" smtClean="0">
                <a:solidFill>
                  <a:schemeClr val="tx1"/>
                </a:solidFill>
              </a:rPr>
              <a:t>Kereskedelmi kapcsolatok</a:t>
            </a:r>
            <a:endParaRPr lang="en-US" sz="3200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39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22721"/>
            <a:ext cx="7772400" cy="1088636"/>
          </a:xfrm>
        </p:spPr>
        <p:txBody>
          <a:bodyPr/>
          <a:lstStyle/>
          <a:p>
            <a:r>
              <a:rPr lang="hu-HU" sz="3200" dirty="0" smtClean="0"/>
              <a:t>Befektetési kapcsolatok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8415" y="1942632"/>
            <a:ext cx="7254551" cy="4362061"/>
          </a:xfrm>
        </p:spPr>
        <p:txBody>
          <a:bodyPr/>
          <a:lstStyle/>
          <a:p>
            <a:pPr marL="685800" lvl="1" indent="-285750" algn="just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chemeClr val="tx1"/>
                </a:solidFill>
              </a:rPr>
              <a:t>Legnagyobb magyarországi befektetők és tevékenységük</a:t>
            </a:r>
          </a:p>
          <a:p>
            <a:pPr marL="400050" lvl="1" algn="just"/>
            <a:r>
              <a:rPr lang="hu-HU" sz="1100" dirty="0" smtClean="0">
                <a:solidFill>
                  <a:srgbClr val="002060"/>
                </a:solidFill>
              </a:rPr>
              <a:t>* </a:t>
            </a:r>
            <a:r>
              <a:rPr lang="hu-HU" sz="1100" dirty="0">
                <a:solidFill>
                  <a:srgbClr val="002060"/>
                </a:solidFill>
              </a:rPr>
              <a:t>Svájc a külföldi befektető országok sorában a 12. helyet foglalja el Magyarországon, a svájci tulajdonú vállalatok 2017-ben 28.798 főt foglalkoztattak hazánkban.</a:t>
            </a:r>
          </a:p>
          <a:p>
            <a:pPr marL="400050" lvl="1" algn="just"/>
            <a:r>
              <a:rPr lang="hu-HU" sz="1100" dirty="0" smtClean="0">
                <a:solidFill>
                  <a:srgbClr val="002060"/>
                </a:solidFill>
              </a:rPr>
              <a:t>A legnagyobb svájci </a:t>
            </a:r>
            <a:r>
              <a:rPr lang="hu-HU" sz="1100" dirty="0">
                <a:solidFill>
                  <a:srgbClr val="002060"/>
                </a:solidFill>
              </a:rPr>
              <a:t>vállalatok </a:t>
            </a:r>
            <a:r>
              <a:rPr lang="hu-HU" sz="1100" dirty="0" smtClean="0">
                <a:solidFill>
                  <a:srgbClr val="002060"/>
                </a:solidFill>
              </a:rPr>
              <a:t>Magyarországon:</a:t>
            </a:r>
            <a:endParaRPr lang="hu-HU" sz="1100" dirty="0">
              <a:solidFill>
                <a:srgbClr val="002060"/>
              </a:solidFill>
            </a:endParaRPr>
          </a:p>
          <a:p>
            <a:pPr marL="685800" lvl="1" indent="-285750" algn="just">
              <a:buFont typeface="Wingdings" panose="05000000000000000000" pitchFamily="2" charset="2"/>
              <a:buChar char="§"/>
            </a:pPr>
            <a:r>
              <a:rPr lang="hu-HU" sz="1100" b="1" dirty="0" smtClean="0">
                <a:solidFill>
                  <a:srgbClr val="002060"/>
                </a:solidFill>
              </a:rPr>
              <a:t>Nestlé Hungária </a:t>
            </a:r>
            <a:r>
              <a:rPr lang="hu-HU" sz="1100" b="1" dirty="0" err="1" smtClean="0">
                <a:solidFill>
                  <a:srgbClr val="002060"/>
                </a:solidFill>
              </a:rPr>
              <a:t>Lft</a:t>
            </a:r>
            <a:r>
              <a:rPr lang="hu-HU" sz="1100" b="1" dirty="0" smtClean="0">
                <a:solidFill>
                  <a:srgbClr val="002060"/>
                </a:solidFill>
              </a:rPr>
              <a:t>.</a:t>
            </a:r>
            <a:endParaRPr lang="hu-HU" sz="1100" b="1" dirty="0">
              <a:solidFill>
                <a:srgbClr val="002060"/>
              </a:solidFill>
            </a:endParaRPr>
          </a:p>
          <a:p>
            <a:pPr marL="400050" lvl="1" algn="just"/>
            <a:r>
              <a:rPr lang="hu-HU" sz="1100" dirty="0">
                <a:solidFill>
                  <a:srgbClr val="002060"/>
                </a:solidFill>
              </a:rPr>
              <a:t>A Nestlé az elmúlt 25 évben több mint 100 milliárd forint értékben létesített beruházásokat, ezzel a Nestlé a legnagyobb svájci befektető Magyarországon. 2017. évi nettó árbevétel 126 265 millió HUF, mely </a:t>
            </a:r>
            <a:r>
              <a:rPr lang="hu-HU" sz="1100" dirty="0" smtClean="0">
                <a:solidFill>
                  <a:srgbClr val="002060"/>
                </a:solidFill>
              </a:rPr>
              <a:t>387 </a:t>
            </a:r>
            <a:r>
              <a:rPr lang="hu-HU" sz="1100" dirty="0">
                <a:solidFill>
                  <a:srgbClr val="002060"/>
                </a:solidFill>
              </a:rPr>
              <a:t>millió EUR-nak felel </a:t>
            </a:r>
            <a:r>
              <a:rPr lang="hu-HU" sz="1100" dirty="0" smtClean="0">
                <a:solidFill>
                  <a:srgbClr val="002060"/>
                </a:solidFill>
              </a:rPr>
              <a:t>meg (2017.12.31.). </a:t>
            </a:r>
            <a:r>
              <a:rPr lang="hu-HU" sz="1100" dirty="0">
                <a:solidFill>
                  <a:srgbClr val="002060"/>
                </a:solidFill>
              </a:rPr>
              <a:t>A Nestlé a legnagyobb svájci foglalkoztató, összesen </a:t>
            </a:r>
            <a:r>
              <a:rPr lang="hu-HU" sz="1100" dirty="0" smtClean="0">
                <a:solidFill>
                  <a:srgbClr val="002060"/>
                </a:solidFill>
              </a:rPr>
              <a:t>2183 munkatárssal (</a:t>
            </a:r>
            <a:r>
              <a:rPr lang="hu-HU" sz="1100" dirty="0">
                <a:solidFill>
                  <a:srgbClr val="002060"/>
                </a:solidFill>
              </a:rPr>
              <a:t>2019.04.05). </a:t>
            </a:r>
          </a:p>
          <a:p>
            <a:pPr marL="685800" lvl="1" indent="-285750" algn="just">
              <a:buFont typeface="Wingdings" panose="05000000000000000000" pitchFamily="2" charset="2"/>
              <a:buChar char="§"/>
            </a:pPr>
            <a:r>
              <a:rPr lang="hu-HU" sz="1100" b="1" dirty="0" smtClean="0">
                <a:solidFill>
                  <a:srgbClr val="002060"/>
                </a:solidFill>
              </a:rPr>
              <a:t>ABB Mérnöki és Kereskedelmi Szolgáltató Kft.</a:t>
            </a:r>
            <a:r>
              <a:rPr lang="hu-HU" sz="1100" dirty="0">
                <a:solidFill>
                  <a:srgbClr val="002060"/>
                </a:solidFill>
              </a:rPr>
              <a:t>		</a:t>
            </a:r>
            <a:endParaRPr lang="hu-HU" sz="1100" dirty="0" smtClean="0">
              <a:solidFill>
                <a:srgbClr val="002060"/>
              </a:solidFill>
            </a:endParaRPr>
          </a:p>
          <a:p>
            <a:pPr marL="400050" lvl="1" algn="just"/>
            <a:r>
              <a:rPr lang="hu-HU" sz="1100" dirty="0" smtClean="0">
                <a:solidFill>
                  <a:srgbClr val="002060"/>
                </a:solidFill>
              </a:rPr>
              <a:t>Az </a:t>
            </a:r>
            <a:r>
              <a:rPr lang="hu-HU" sz="1100" dirty="0">
                <a:solidFill>
                  <a:srgbClr val="002060"/>
                </a:solidFill>
              </a:rPr>
              <a:t>eltelt két évtizedben az ABB Kft. több mint 200 milliárd forint értékében valósított meg projekteket. A vállalat 2017. évi nettó árbevétel 13 216 millió HUF volt, mely 40 millió EUR-nak felel meg (2017.12.31.). A cég 168 alkalmazottat foglalkoztat (2019.04.05). </a:t>
            </a:r>
          </a:p>
          <a:p>
            <a:pPr marL="685800" lvl="1" indent="-285750" algn="just">
              <a:buFont typeface="Wingdings" panose="05000000000000000000" pitchFamily="2" charset="2"/>
              <a:buChar char="§"/>
            </a:pPr>
            <a:r>
              <a:rPr lang="hu-HU" sz="1100" b="1" dirty="0" smtClean="0">
                <a:solidFill>
                  <a:srgbClr val="002060"/>
                </a:solidFill>
              </a:rPr>
              <a:t>Stadl</a:t>
            </a:r>
            <a:r>
              <a:rPr lang="hu-HU" sz="1100" b="1" dirty="0">
                <a:solidFill>
                  <a:srgbClr val="002060"/>
                </a:solidFill>
              </a:rPr>
              <a:t>er Szolnok Vasúti Járműgyártó </a:t>
            </a:r>
            <a:r>
              <a:rPr lang="hu-HU" sz="1100" b="1" dirty="0" smtClean="0">
                <a:solidFill>
                  <a:srgbClr val="002060"/>
                </a:solidFill>
              </a:rPr>
              <a:t> Kft.</a:t>
            </a:r>
            <a:r>
              <a:rPr lang="hu-HU" sz="1100" dirty="0" smtClean="0">
                <a:solidFill>
                  <a:srgbClr val="002060"/>
                </a:solidFill>
              </a:rPr>
              <a:t> </a:t>
            </a:r>
            <a:r>
              <a:rPr lang="hu-HU" sz="1100" dirty="0">
                <a:solidFill>
                  <a:srgbClr val="002060"/>
                </a:solidFill>
              </a:rPr>
              <a:t>– </a:t>
            </a:r>
            <a:r>
              <a:rPr lang="hu-HU" sz="1100" i="1" dirty="0">
                <a:solidFill>
                  <a:srgbClr val="002060"/>
                </a:solidFill>
              </a:rPr>
              <a:t>a Magyar </a:t>
            </a:r>
            <a:r>
              <a:rPr lang="hu-HU" sz="1100" i="1" dirty="0" smtClean="0">
                <a:solidFill>
                  <a:srgbClr val="002060"/>
                </a:solidFill>
              </a:rPr>
              <a:t>Kormány </a:t>
            </a:r>
            <a:r>
              <a:rPr lang="hu-HU" sz="1100" i="1" dirty="0">
                <a:solidFill>
                  <a:srgbClr val="002060"/>
                </a:solidFill>
              </a:rPr>
              <a:t>stratégiai partnere</a:t>
            </a:r>
          </a:p>
          <a:p>
            <a:pPr marL="400050" lvl="1" algn="just"/>
            <a:r>
              <a:rPr lang="hu-HU" sz="1100" dirty="0">
                <a:solidFill>
                  <a:srgbClr val="002060"/>
                </a:solidFill>
              </a:rPr>
              <a:t>10 milliárd forint értékű </a:t>
            </a:r>
            <a:r>
              <a:rPr lang="hu-HU" sz="1100" dirty="0" smtClean="0">
                <a:solidFill>
                  <a:srgbClr val="002060"/>
                </a:solidFill>
              </a:rPr>
              <a:t>befektetést hajtott végre 2018-ban. A vállalat 2017. évi nettó árbevétel 13 338 millió HUF volt, mely 40 millió EUR-nak felel meg (2017.12.31). A cég 443 alkalmazottat foglalkoztat (2019.04.05). A szolnoki vállalaton kívül a pusztaszabolcsi központ árbevétele	 7 484 millió HUF (22 millió EUR) volt és 112 főt foglalkoztatnak.</a:t>
            </a:r>
          </a:p>
          <a:p>
            <a:pPr marL="685800" lvl="1" indent="-285750" algn="just">
              <a:buFont typeface="Wingdings" panose="05000000000000000000" pitchFamily="2" charset="2"/>
              <a:buChar char="§"/>
            </a:pPr>
            <a:r>
              <a:rPr lang="hu-HU" sz="1100" b="1" dirty="0" err="1" smtClean="0">
                <a:solidFill>
                  <a:srgbClr val="002060"/>
                </a:solidFill>
              </a:rPr>
              <a:t>Ruag</a:t>
            </a:r>
            <a:r>
              <a:rPr lang="hu-HU" sz="1100" b="1" dirty="0" smtClean="0">
                <a:solidFill>
                  <a:srgbClr val="002060"/>
                </a:solidFill>
              </a:rPr>
              <a:t> csoport </a:t>
            </a:r>
            <a:r>
              <a:rPr lang="hu-HU" sz="1100" dirty="0" smtClean="0">
                <a:solidFill>
                  <a:srgbClr val="002060"/>
                </a:solidFill>
              </a:rPr>
              <a:t>		</a:t>
            </a:r>
          </a:p>
          <a:p>
            <a:pPr marL="400050" lvl="1" algn="just"/>
            <a:r>
              <a:rPr lang="hu-HU" sz="1100" dirty="0" smtClean="0">
                <a:solidFill>
                  <a:srgbClr val="002060"/>
                </a:solidFill>
              </a:rPr>
              <a:t>A </a:t>
            </a:r>
            <a:r>
              <a:rPr lang="hu-HU" sz="1100" dirty="0" err="1">
                <a:solidFill>
                  <a:srgbClr val="002060"/>
                </a:solidFill>
              </a:rPr>
              <a:t>Ruag</a:t>
            </a:r>
            <a:r>
              <a:rPr lang="hu-HU" sz="1100" dirty="0">
                <a:solidFill>
                  <a:srgbClr val="002060"/>
                </a:solidFill>
              </a:rPr>
              <a:t> csoport két vállalattal (</a:t>
            </a:r>
            <a:r>
              <a:rPr lang="hu-HU" sz="1100" dirty="0" err="1">
                <a:solidFill>
                  <a:srgbClr val="002060"/>
                </a:solidFill>
              </a:rPr>
              <a:t>Ruag</a:t>
            </a:r>
            <a:r>
              <a:rPr lang="hu-HU" sz="1100" dirty="0">
                <a:solidFill>
                  <a:srgbClr val="002060"/>
                </a:solidFill>
              </a:rPr>
              <a:t> </a:t>
            </a:r>
            <a:r>
              <a:rPr lang="hu-HU" sz="1100" dirty="0" err="1">
                <a:solidFill>
                  <a:srgbClr val="002060"/>
                </a:solidFill>
              </a:rPr>
              <a:t>Aerostructures</a:t>
            </a:r>
            <a:r>
              <a:rPr lang="hu-HU" sz="1100" dirty="0">
                <a:solidFill>
                  <a:srgbClr val="002060"/>
                </a:solidFill>
              </a:rPr>
              <a:t> Hungary </a:t>
            </a:r>
            <a:r>
              <a:rPr lang="hu-HU" sz="1100" dirty="0" err="1">
                <a:solidFill>
                  <a:srgbClr val="002060"/>
                </a:solidFill>
              </a:rPr>
              <a:t>Zrt</a:t>
            </a:r>
            <a:r>
              <a:rPr lang="hu-HU" sz="1100" dirty="0">
                <a:solidFill>
                  <a:srgbClr val="002060"/>
                </a:solidFill>
              </a:rPr>
              <a:t>. És </a:t>
            </a:r>
            <a:r>
              <a:rPr lang="hu-HU" sz="1100" dirty="0" err="1">
                <a:solidFill>
                  <a:srgbClr val="002060"/>
                </a:solidFill>
              </a:rPr>
              <a:t>Ruag</a:t>
            </a:r>
            <a:r>
              <a:rPr lang="hu-HU" sz="1100" dirty="0">
                <a:solidFill>
                  <a:srgbClr val="002060"/>
                </a:solidFill>
              </a:rPr>
              <a:t> </a:t>
            </a:r>
            <a:r>
              <a:rPr lang="hu-HU" sz="1100" dirty="0" err="1">
                <a:solidFill>
                  <a:srgbClr val="002060"/>
                </a:solidFill>
              </a:rPr>
              <a:t>Ammotec</a:t>
            </a:r>
            <a:r>
              <a:rPr lang="hu-HU" sz="1100" dirty="0">
                <a:solidFill>
                  <a:srgbClr val="002060"/>
                </a:solidFill>
              </a:rPr>
              <a:t> Magyarországi </a:t>
            </a:r>
            <a:r>
              <a:rPr lang="hu-HU" sz="1100" dirty="0" err="1">
                <a:solidFill>
                  <a:srgbClr val="002060"/>
                </a:solidFill>
              </a:rPr>
              <a:t>Zrt</a:t>
            </a:r>
            <a:r>
              <a:rPr lang="hu-HU" sz="1100" dirty="0">
                <a:solidFill>
                  <a:srgbClr val="002060"/>
                </a:solidFill>
              </a:rPr>
              <a:t>.) van jelen </a:t>
            </a:r>
            <a:r>
              <a:rPr lang="hu-HU" sz="1100" dirty="0" smtClean="0">
                <a:solidFill>
                  <a:srgbClr val="002060"/>
                </a:solidFill>
              </a:rPr>
              <a:t>hazánkban. </a:t>
            </a:r>
            <a:r>
              <a:rPr lang="hu-HU" sz="1100" dirty="0">
                <a:solidFill>
                  <a:srgbClr val="002060"/>
                </a:solidFill>
              </a:rPr>
              <a:t>A két vállalat tavaly évi nettó árbevétele 9 847 millió HUF volt, amely 30 millió eurónak felel meg (2017.12.31</a:t>
            </a:r>
            <a:r>
              <a:rPr lang="hu-HU" sz="1100" dirty="0" smtClean="0">
                <a:solidFill>
                  <a:srgbClr val="002060"/>
                </a:solidFill>
              </a:rPr>
              <a:t>.) és összesen </a:t>
            </a:r>
            <a:r>
              <a:rPr lang="hu-HU" sz="1100" dirty="0">
                <a:solidFill>
                  <a:srgbClr val="002060"/>
                </a:solidFill>
              </a:rPr>
              <a:t>512 alkalmazottat </a:t>
            </a:r>
            <a:r>
              <a:rPr lang="hu-HU" sz="1100" dirty="0" smtClean="0">
                <a:solidFill>
                  <a:srgbClr val="002060"/>
                </a:solidFill>
              </a:rPr>
              <a:t>foglalkoztatnak </a:t>
            </a:r>
            <a:r>
              <a:rPr lang="hu-HU" sz="1100" dirty="0">
                <a:solidFill>
                  <a:srgbClr val="002060"/>
                </a:solidFill>
              </a:rPr>
              <a:t>(2019.04.05). </a:t>
            </a:r>
            <a:endParaRPr lang="hu-HU" sz="1100" dirty="0" smtClean="0">
              <a:solidFill>
                <a:srgbClr val="002060"/>
              </a:solidFill>
            </a:endParaRPr>
          </a:p>
          <a:p>
            <a:pPr marL="571500" lvl="1" indent="-171450" algn="just">
              <a:buFont typeface="Wingdings" panose="05000000000000000000" pitchFamily="2" charset="2"/>
              <a:buChar char="§"/>
            </a:pPr>
            <a:r>
              <a:rPr lang="hu-HU" sz="1100" b="1" dirty="0" smtClean="0">
                <a:solidFill>
                  <a:srgbClr val="002060"/>
                </a:solidFill>
              </a:rPr>
              <a:t>Phoenix </a:t>
            </a:r>
            <a:r>
              <a:rPr lang="hu-HU" sz="1100" b="1" dirty="0" err="1">
                <a:solidFill>
                  <a:srgbClr val="002060"/>
                </a:solidFill>
              </a:rPr>
              <a:t>Mecano</a:t>
            </a:r>
            <a:r>
              <a:rPr lang="hu-HU" sz="1100" b="1" dirty="0">
                <a:solidFill>
                  <a:srgbClr val="002060"/>
                </a:solidFill>
              </a:rPr>
              <a:t> Kecskemét </a:t>
            </a:r>
            <a:r>
              <a:rPr lang="hu-HU" sz="1100" b="1" dirty="0" smtClean="0">
                <a:solidFill>
                  <a:srgbClr val="002060"/>
                </a:solidFill>
              </a:rPr>
              <a:t>Termelő és Kereskedelmi Kft</a:t>
            </a:r>
            <a:r>
              <a:rPr lang="hu-HU" sz="1100" b="1" dirty="0">
                <a:solidFill>
                  <a:srgbClr val="002060"/>
                </a:solidFill>
              </a:rPr>
              <a:t>. </a:t>
            </a:r>
            <a:r>
              <a:rPr lang="hu-HU" sz="1100" dirty="0">
                <a:solidFill>
                  <a:srgbClr val="002060"/>
                </a:solidFill>
              </a:rPr>
              <a:t>– </a:t>
            </a:r>
            <a:r>
              <a:rPr lang="hu-HU" sz="1100" i="1" dirty="0">
                <a:solidFill>
                  <a:srgbClr val="002060"/>
                </a:solidFill>
              </a:rPr>
              <a:t>a Magyar </a:t>
            </a:r>
            <a:r>
              <a:rPr lang="hu-HU" sz="1100" i="1" dirty="0" smtClean="0">
                <a:solidFill>
                  <a:srgbClr val="002060"/>
                </a:solidFill>
              </a:rPr>
              <a:t>Kormány </a:t>
            </a:r>
            <a:r>
              <a:rPr lang="hu-HU" sz="1100" i="1" dirty="0">
                <a:solidFill>
                  <a:srgbClr val="002060"/>
                </a:solidFill>
              </a:rPr>
              <a:t>stratégiai partnere</a:t>
            </a:r>
          </a:p>
          <a:p>
            <a:pPr marL="400050" lvl="1" algn="just"/>
            <a:r>
              <a:rPr lang="hu-HU" sz="1100" dirty="0">
                <a:solidFill>
                  <a:srgbClr val="002060"/>
                </a:solidFill>
              </a:rPr>
              <a:t>2015-ben 1,5 milliárd forint összegű kutatás-fejlesztési beruházást valósított meg. Az eddigi beruházások összege megközelíti a 72 millió eurót. A vállalat 2017. évi nettó árbevétel 37 010 millió HUF volt, mely 113 millió EUR-nak felel meg (2017.12.31). A cég 907 alkalmazottat foglalkoztat (2019.04.05). </a:t>
            </a:r>
          </a:p>
          <a:p>
            <a:pPr marL="685800" lvl="1" indent="-285750" algn="l">
              <a:buFont typeface="Wingdings" panose="05000000000000000000" pitchFamily="2" charset="2"/>
              <a:buChar char="§"/>
            </a:pPr>
            <a:endParaRPr lang="hu-HU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34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szencia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szencia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3AB828106D703498F363884745A6C6C" ma:contentTypeVersion="1" ma:contentTypeDescription="Új dokumentum létrehozása." ma:contentTypeScope="" ma:versionID="c0b76862ca2facd33a215062bc4643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eb9cb77179f0c7e1ef317ef2a6c0cd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Kezdés dátumának ütemezés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Befejezés dátumának ütemezés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Leírá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95986A-23B4-4FD7-96BA-FBF4ECFD520A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4E23A3-22A6-49C4-BC9D-92DA58E838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5680BA-0D8F-4465-B2D8-E652146D75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6530</TotalTime>
  <Words>3926</Words>
  <Application>Microsoft Office PowerPoint</Application>
  <PresentationFormat>Diavetítés a képernyőre (4:3 oldalarány)</PresentationFormat>
  <Paragraphs>209</Paragraphs>
  <Slides>16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Lucida Grande</vt:lpstr>
      <vt:lpstr>Wingdings</vt:lpstr>
      <vt:lpstr>Office Theme</vt:lpstr>
      <vt:lpstr>Svájc országinformáció</vt:lpstr>
      <vt:lpstr>Fontosabb gazdasági mutatók</vt:lpstr>
      <vt:lpstr>Gazdasági és politikai helyzetkép</vt:lpstr>
      <vt:lpstr>Kilátások</vt:lpstr>
      <vt:lpstr>PowerPoint-bemutató</vt:lpstr>
      <vt:lpstr>PowerPoint-bemutató</vt:lpstr>
      <vt:lpstr>PowerPoint-bemutató</vt:lpstr>
      <vt:lpstr>PowerPoint-bemutató</vt:lpstr>
      <vt:lpstr>Befektetési kapcsolatok</vt:lpstr>
      <vt:lpstr>Befektetési kapcsolatok</vt:lpstr>
      <vt:lpstr>Befektetési kapcsolatok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KKM PPT prezentáció sablon HU</dc:title>
  <dc:creator>Bianka Muskath Alexandra</dc:creator>
  <cp:lastModifiedBy>Bányai Zsuzsanna - BRN</cp:lastModifiedBy>
  <cp:revision>197</cp:revision>
  <cp:lastPrinted>2018-09-12T07:33:12Z</cp:lastPrinted>
  <dcterms:created xsi:type="dcterms:W3CDTF">2014-11-06T07:40:48Z</dcterms:created>
  <dcterms:modified xsi:type="dcterms:W3CDTF">2020-05-20T08:24:05Z</dcterms:modified>
</cp:coreProperties>
</file>